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81" r:id="rId3"/>
    <p:sldId id="258" r:id="rId4"/>
    <p:sldId id="268" r:id="rId5"/>
    <p:sldId id="257" r:id="rId6"/>
    <p:sldId id="276" r:id="rId7"/>
    <p:sldId id="278" r:id="rId8"/>
    <p:sldId id="280" r:id="rId9"/>
    <p:sldId id="282" r:id="rId10"/>
    <p:sldId id="277" r:id="rId11"/>
    <p:sldId id="259" r:id="rId12"/>
    <p:sldId id="260" r:id="rId13"/>
    <p:sldId id="261" r:id="rId14"/>
    <p:sldId id="279" r:id="rId15"/>
    <p:sldId id="264" r:id="rId16"/>
    <p:sldId id="265"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21" autoAdjust="0"/>
    <p:restoredTop sz="94660"/>
  </p:normalViewPr>
  <p:slideViewPr>
    <p:cSldViewPr snapToGrid="0">
      <p:cViewPr varScale="1">
        <p:scale>
          <a:sx n="113" d="100"/>
          <a:sy n="113" d="100"/>
        </p:scale>
        <p:origin x="162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0E2E13-25F8-42D3-97B6-760ED468BF2F}" type="datetimeFigureOut">
              <a:rPr lang="en-GB" smtClean="0"/>
              <a:t>20/06/2024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92589F-9CE0-4A38-80D8-DF636452F386}" type="slidenum">
              <a:rPr lang="en-GB" smtClean="0"/>
              <a:t>‹#›</a:t>
            </a:fld>
            <a:endParaRPr lang="en-GB"/>
          </a:p>
        </p:txBody>
      </p:sp>
    </p:spTree>
    <p:extLst>
      <p:ext uri="{BB962C8B-B14F-4D97-AF65-F5344CB8AC3E}">
        <p14:creationId xmlns:p14="http://schemas.microsoft.com/office/powerpoint/2010/main" val="27068452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420FCB8E-69A0-4C20-A5BF-A0E93A40F82D}"/>
              </a:ext>
            </a:extLst>
          </p:cNvPr>
          <p:cNvSpPr>
            <a:spLocks noGrp="1" noRot="1" noChangeAspect="1" noTextEdit="1"/>
          </p:cNvSpPr>
          <p:nvPr>
            <p:ph type="sldImg"/>
          </p:nvPr>
        </p:nvSpPr>
        <p:spPr>
          <a:xfrm>
            <a:off x="-14727238" y="-8769350"/>
            <a:ext cx="12379325" cy="9285288"/>
          </a:xfrm>
        </p:spPr>
      </p:sp>
      <p:sp>
        <p:nvSpPr>
          <p:cNvPr id="20483" name="Notes Placeholder 2">
            <a:extLst>
              <a:ext uri="{FF2B5EF4-FFF2-40B4-BE49-F238E27FC236}">
                <a16:creationId xmlns:a16="http://schemas.microsoft.com/office/drawing/2014/main" id="{414FC77A-DBBF-4EF8-B475-82504996658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7DA0E22-10D1-4919-A674-A5CD133FFD2A}" type="datetimeFigureOut">
              <a:rPr lang="en-GB" smtClean="0"/>
              <a:t>20/06/2024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24CB7-6F54-4C5D-8256-4E49477009B4}" type="slidenum">
              <a:rPr lang="en-GB" smtClean="0"/>
              <a:t>‹#›</a:t>
            </a:fld>
            <a:endParaRPr lang="en-GB"/>
          </a:p>
        </p:txBody>
      </p:sp>
    </p:spTree>
    <p:extLst>
      <p:ext uri="{BB962C8B-B14F-4D97-AF65-F5344CB8AC3E}">
        <p14:creationId xmlns:p14="http://schemas.microsoft.com/office/powerpoint/2010/main" val="2335442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DA0E22-10D1-4919-A674-A5CD133FFD2A}" type="datetimeFigureOut">
              <a:rPr lang="en-GB" smtClean="0"/>
              <a:t>20/06/2024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24CB7-6F54-4C5D-8256-4E49477009B4}" type="slidenum">
              <a:rPr lang="en-GB" smtClean="0"/>
              <a:t>‹#›</a:t>
            </a:fld>
            <a:endParaRPr lang="en-GB"/>
          </a:p>
        </p:txBody>
      </p:sp>
    </p:spTree>
    <p:extLst>
      <p:ext uri="{BB962C8B-B14F-4D97-AF65-F5344CB8AC3E}">
        <p14:creationId xmlns:p14="http://schemas.microsoft.com/office/powerpoint/2010/main" val="2564210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DA0E22-10D1-4919-A674-A5CD133FFD2A}" type="datetimeFigureOut">
              <a:rPr lang="en-GB" smtClean="0"/>
              <a:t>20/06/2024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24CB7-6F54-4C5D-8256-4E49477009B4}" type="slidenum">
              <a:rPr lang="en-GB" smtClean="0"/>
              <a:t>‹#›</a:t>
            </a:fld>
            <a:endParaRPr lang="en-GB"/>
          </a:p>
        </p:txBody>
      </p:sp>
    </p:spTree>
    <p:extLst>
      <p:ext uri="{BB962C8B-B14F-4D97-AF65-F5344CB8AC3E}">
        <p14:creationId xmlns:p14="http://schemas.microsoft.com/office/powerpoint/2010/main" val="3122050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7DA0E22-10D1-4919-A674-A5CD133FFD2A}" type="datetimeFigureOut">
              <a:rPr lang="en-GB" smtClean="0"/>
              <a:t>20/06/2024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324CB7-6F54-4C5D-8256-4E49477009B4}" type="slidenum">
              <a:rPr lang="en-GB" smtClean="0"/>
              <a:t>‹#›</a:t>
            </a:fld>
            <a:endParaRPr lang="en-GB"/>
          </a:p>
        </p:txBody>
      </p:sp>
    </p:spTree>
    <p:extLst>
      <p:ext uri="{BB962C8B-B14F-4D97-AF65-F5344CB8AC3E}">
        <p14:creationId xmlns:p14="http://schemas.microsoft.com/office/powerpoint/2010/main" val="2479565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7DA0E22-10D1-4919-A674-A5CD133FFD2A}" type="datetimeFigureOut">
              <a:rPr lang="en-GB" smtClean="0"/>
              <a:t>20/06/2024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F324CB7-6F54-4C5D-8256-4E49477009B4}" type="slidenum">
              <a:rPr lang="en-GB" smtClean="0"/>
              <a:t>‹#›</a:t>
            </a:fld>
            <a:endParaRPr lang="en-GB"/>
          </a:p>
        </p:txBody>
      </p:sp>
    </p:spTree>
    <p:extLst>
      <p:ext uri="{BB962C8B-B14F-4D97-AF65-F5344CB8AC3E}">
        <p14:creationId xmlns:p14="http://schemas.microsoft.com/office/powerpoint/2010/main" val="3649328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DA0E22-10D1-4919-A674-A5CD133FFD2A}" type="datetimeFigureOut">
              <a:rPr lang="en-GB" smtClean="0"/>
              <a:t>20/06/2024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324CB7-6F54-4C5D-8256-4E49477009B4}" type="slidenum">
              <a:rPr lang="en-GB" smtClean="0"/>
              <a:t>‹#›</a:t>
            </a:fld>
            <a:endParaRPr lang="en-GB"/>
          </a:p>
        </p:txBody>
      </p:sp>
    </p:spTree>
    <p:extLst>
      <p:ext uri="{BB962C8B-B14F-4D97-AF65-F5344CB8AC3E}">
        <p14:creationId xmlns:p14="http://schemas.microsoft.com/office/powerpoint/2010/main" val="2618899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DA0E22-10D1-4919-A674-A5CD133FFD2A}" type="datetimeFigureOut">
              <a:rPr lang="en-GB" smtClean="0"/>
              <a:t>20/06/2024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F324CB7-6F54-4C5D-8256-4E49477009B4}" type="slidenum">
              <a:rPr lang="en-GB" smtClean="0"/>
              <a:t>‹#›</a:t>
            </a:fld>
            <a:endParaRPr lang="en-GB"/>
          </a:p>
        </p:txBody>
      </p:sp>
    </p:spTree>
    <p:extLst>
      <p:ext uri="{BB962C8B-B14F-4D97-AF65-F5344CB8AC3E}">
        <p14:creationId xmlns:p14="http://schemas.microsoft.com/office/powerpoint/2010/main" val="3219499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7DA0E22-10D1-4919-A674-A5CD133FFD2A}" type="datetimeFigureOut">
              <a:rPr lang="en-GB" smtClean="0"/>
              <a:t>20/06/2024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324CB7-6F54-4C5D-8256-4E49477009B4}" type="slidenum">
              <a:rPr lang="en-GB" smtClean="0"/>
              <a:t>‹#›</a:t>
            </a:fld>
            <a:endParaRPr lang="en-GB"/>
          </a:p>
        </p:txBody>
      </p:sp>
    </p:spTree>
    <p:extLst>
      <p:ext uri="{BB962C8B-B14F-4D97-AF65-F5344CB8AC3E}">
        <p14:creationId xmlns:p14="http://schemas.microsoft.com/office/powerpoint/2010/main" val="1048230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7DA0E22-10D1-4919-A674-A5CD133FFD2A}" type="datetimeFigureOut">
              <a:rPr lang="en-GB" smtClean="0"/>
              <a:t>20/06/2024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324CB7-6F54-4C5D-8256-4E49477009B4}" type="slidenum">
              <a:rPr lang="en-GB" smtClean="0"/>
              <a:t>‹#›</a:t>
            </a:fld>
            <a:endParaRPr lang="en-GB"/>
          </a:p>
        </p:txBody>
      </p:sp>
    </p:spTree>
    <p:extLst>
      <p:ext uri="{BB962C8B-B14F-4D97-AF65-F5344CB8AC3E}">
        <p14:creationId xmlns:p14="http://schemas.microsoft.com/office/powerpoint/2010/main" val="1339533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DA0E22-10D1-4919-A674-A5CD133FFD2A}" type="datetimeFigureOut">
              <a:rPr lang="en-GB" smtClean="0"/>
              <a:t>20/06/2024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24CB7-6F54-4C5D-8256-4E49477009B4}" type="slidenum">
              <a:rPr lang="en-GB" smtClean="0"/>
              <a:t>‹#›</a:t>
            </a:fld>
            <a:endParaRPr lang="en-GB"/>
          </a:p>
        </p:txBody>
      </p:sp>
    </p:spTree>
    <p:extLst>
      <p:ext uri="{BB962C8B-B14F-4D97-AF65-F5344CB8AC3E}">
        <p14:creationId xmlns:p14="http://schemas.microsoft.com/office/powerpoint/2010/main" val="3596949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DA0E22-10D1-4919-A674-A5CD133FFD2A}" type="datetimeFigureOut">
              <a:rPr lang="en-GB" smtClean="0"/>
              <a:t>20/06/2024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24CB7-6F54-4C5D-8256-4E49477009B4}" type="slidenum">
              <a:rPr lang="en-GB" smtClean="0"/>
              <a:t>‹#›</a:t>
            </a:fld>
            <a:endParaRPr lang="en-GB"/>
          </a:p>
        </p:txBody>
      </p:sp>
    </p:spTree>
    <p:extLst>
      <p:ext uri="{BB962C8B-B14F-4D97-AF65-F5344CB8AC3E}">
        <p14:creationId xmlns:p14="http://schemas.microsoft.com/office/powerpoint/2010/main" val="5389863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DA0E22-10D1-4919-A674-A5CD133FFD2A}" type="datetimeFigureOut">
              <a:rPr lang="en-GB" smtClean="0"/>
              <a:t>20/06/2024</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324CB7-6F54-4C5D-8256-4E49477009B4}" type="slidenum">
              <a:rPr lang="en-GB" smtClean="0"/>
              <a:t>‹#›</a:t>
            </a:fld>
            <a:endParaRPr lang="en-GB"/>
          </a:p>
        </p:txBody>
      </p:sp>
    </p:spTree>
    <p:extLst>
      <p:ext uri="{BB962C8B-B14F-4D97-AF65-F5344CB8AC3E}">
        <p14:creationId xmlns:p14="http://schemas.microsoft.com/office/powerpoint/2010/main" val="3087436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cid:6F62D097-FAF4-489B-B967-8CDE3E704598-L0-001" TargetMode="External"/><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7.jpeg"/><Relationship Id="rId9" Type="http://schemas.openxmlformats.org/officeDocument/2006/relationships/image" Target="../media/image12.jpeg"/></Relationships>
</file>

<file path=ppt/slides/_rels/slide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https://play-lh.googleusercontent.com/6xCz67i2ntzivv9AF_HFscmbStmPOM1CRNVUdOUnIj0C4M5DmH9Hwokxn_Rz6e6n2-Vb" TargetMode="External"/><Relationship Id="rId2" Type="http://schemas.openxmlformats.org/officeDocument/2006/relationships/image" Target="../media/image40.png"/><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41.png"/></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8.jpeg"/><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47.gif"/><Relationship Id="rId5" Type="http://schemas.openxmlformats.org/officeDocument/2006/relationships/image" Target="../media/image46.png"/><Relationship Id="rId4" Type="http://schemas.openxmlformats.org/officeDocument/2006/relationships/image" Target="../media/image45.png"/></Relationships>
</file>

<file path=ppt/slides/_rels/slide1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hyperlink" Target="http://cedarsprimaryschool.co.u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9926F-DA6B-4690-8C57-171CF5975150}"/>
              </a:ext>
            </a:extLst>
          </p:cNvPr>
          <p:cNvSpPr>
            <a:spLocks noGrp="1"/>
          </p:cNvSpPr>
          <p:nvPr>
            <p:ph type="ctrTitle"/>
          </p:nvPr>
        </p:nvSpPr>
        <p:spPr>
          <a:xfrm>
            <a:off x="191951" y="403146"/>
            <a:ext cx="8397239" cy="1042534"/>
          </a:xfrm>
        </p:spPr>
        <p:txBody>
          <a:bodyPr>
            <a:noAutofit/>
          </a:bodyPr>
          <a:lstStyle/>
          <a:p>
            <a:r>
              <a:rPr lang="en-GB" b="1" dirty="0">
                <a:solidFill>
                  <a:srgbClr val="92D050"/>
                </a:solidFill>
                <a:latin typeface="SassoonPrimaryInfant"/>
              </a:rPr>
              <a:t>Welcome to Reception</a:t>
            </a:r>
          </a:p>
        </p:txBody>
      </p:sp>
      <p:pic>
        <p:nvPicPr>
          <p:cNvPr id="4" name="Picture 3">
            <a:extLst>
              <a:ext uri="{FF2B5EF4-FFF2-40B4-BE49-F238E27FC236}">
                <a16:creationId xmlns:a16="http://schemas.microsoft.com/office/drawing/2014/main" id="{A4C3D3E9-55ED-41A6-8708-7A96365AD966}"/>
              </a:ext>
            </a:extLst>
          </p:cNvPr>
          <p:cNvPicPr>
            <a:picLocks noChangeAspect="1"/>
          </p:cNvPicPr>
          <p:nvPr/>
        </p:nvPicPr>
        <p:blipFill>
          <a:blip r:embed="rId2"/>
          <a:stretch>
            <a:fillRect/>
          </a:stretch>
        </p:blipFill>
        <p:spPr>
          <a:xfrm>
            <a:off x="3017384" y="1848825"/>
            <a:ext cx="3109229" cy="3450635"/>
          </a:xfrm>
          <a:prstGeom prst="rect">
            <a:avLst/>
          </a:prstGeom>
          <a:ln w="50800">
            <a:solidFill>
              <a:srgbClr val="7030A0"/>
            </a:solidFill>
          </a:ln>
        </p:spPr>
      </p:pic>
      <p:sp>
        <p:nvSpPr>
          <p:cNvPr id="5" name="Rectangle 4">
            <a:extLst>
              <a:ext uri="{FF2B5EF4-FFF2-40B4-BE49-F238E27FC236}">
                <a16:creationId xmlns:a16="http://schemas.microsoft.com/office/drawing/2014/main" id="{E69EFBA0-2450-4B3A-832E-7AD3802003DA}"/>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2EEBC14B-1438-4742-A778-B3773022000B}"/>
              </a:ext>
            </a:extLst>
          </p:cNvPr>
          <p:cNvSpPr txBox="1">
            <a:spLocks/>
          </p:cNvSpPr>
          <p:nvPr/>
        </p:nvSpPr>
        <p:spPr>
          <a:xfrm>
            <a:off x="685798" y="5495772"/>
            <a:ext cx="7772400" cy="104253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rgbClr val="92D050"/>
                </a:solidFill>
                <a:latin typeface="SassoonPrimaryInfant"/>
              </a:rPr>
              <a:t>2024-2025</a:t>
            </a:r>
          </a:p>
        </p:txBody>
      </p:sp>
    </p:spTree>
    <p:extLst>
      <p:ext uri="{BB962C8B-B14F-4D97-AF65-F5344CB8AC3E}">
        <p14:creationId xmlns:p14="http://schemas.microsoft.com/office/powerpoint/2010/main" val="36349776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B96D113-C79C-DAD0-0425-205754B3176A}"/>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29188810-7A82-30E6-7850-905D455C2716}"/>
              </a:ext>
            </a:extLst>
          </p:cNvPr>
          <p:cNvSpPr txBox="1"/>
          <p:nvPr/>
        </p:nvSpPr>
        <p:spPr>
          <a:xfrm>
            <a:off x="1550504" y="304800"/>
            <a:ext cx="6122505" cy="707886"/>
          </a:xfrm>
          <a:prstGeom prst="rect">
            <a:avLst/>
          </a:prstGeom>
          <a:noFill/>
        </p:spPr>
        <p:txBody>
          <a:bodyPr wrap="square" rtlCol="0">
            <a:spAutoFit/>
          </a:bodyPr>
          <a:lstStyle/>
          <a:p>
            <a:pPr algn="ctr"/>
            <a:r>
              <a:rPr lang="en-GB" sz="4000" dirty="0">
                <a:solidFill>
                  <a:srgbClr val="92D050"/>
                </a:solidFill>
                <a:latin typeface="SassoonPrimaryInfant" pitchFamily="2" charset="0"/>
              </a:rPr>
              <a:t>Welcome Packs</a:t>
            </a:r>
          </a:p>
        </p:txBody>
      </p:sp>
      <p:sp>
        <p:nvSpPr>
          <p:cNvPr id="4" name="TextBox 3">
            <a:extLst>
              <a:ext uri="{FF2B5EF4-FFF2-40B4-BE49-F238E27FC236}">
                <a16:creationId xmlns:a16="http://schemas.microsoft.com/office/drawing/2014/main" id="{737031F8-02BB-4B0E-4BD6-BE3BF54923E7}"/>
              </a:ext>
            </a:extLst>
          </p:cNvPr>
          <p:cNvSpPr txBox="1"/>
          <p:nvPr/>
        </p:nvSpPr>
        <p:spPr>
          <a:xfrm>
            <a:off x="245165" y="1171712"/>
            <a:ext cx="8653670" cy="3970318"/>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SassoonPrimaryInfant" pitchFamily="2" charset="0"/>
              </a:rPr>
              <a:t>Reception Induction Letter</a:t>
            </a:r>
          </a:p>
          <a:p>
            <a:pPr marL="285750" indent="-285750">
              <a:buFont typeface="Arial" panose="020B0604020202020204" pitchFamily="34" charset="0"/>
              <a:buChar char="•"/>
            </a:pPr>
            <a:r>
              <a:rPr lang="en-GB" sz="2800" dirty="0">
                <a:latin typeface="SassoonPrimaryInfant" pitchFamily="2" charset="0"/>
              </a:rPr>
              <a:t>Meet the Teacher</a:t>
            </a:r>
          </a:p>
          <a:p>
            <a:pPr marL="285750" indent="-285750">
              <a:buFont typeface="Arial" panose="020B0604020202020204" pitchFamily="34" charset="0"/>
              <a:buChar char="•"/>
            </a:pPr>
            <a:r>
              <a:rPr lang="en-GB" sz="2800" dirty="0">
                <a:latin typeface="SassoonPrimaryInfant" pitchFamily="2" charset="0"/>
              </a:rPr>
              <a:t>Moving Up Day Information – </a:t>
            </a:r>
            <a:r>
              <a:rPr lang="en-GB" sz="2800" dirty="0">
                <a:solidFill>
                  <a:srgbClr val="92D050"/>
                </a:solidFill>
                <a:latin typeface="SassoonPrimaryInfant" pitchFamily="2" charset="0"/>
              </a:rPr>
              <a:t>THURSDAY 4TH JULY</a:t>
            </a:r>
          </a:p>
          <a:p>
            <a:pPr marL="285750" indent="-285750">
              <a:buFont typeface="Arial" panose="020B0604020202020204" pitchFamily="34" charset="0"/>
              <a:buChar char="•"/>
            </a:pPr>
            <a:r>
              <a:rPr lang="en-GB" sz="2800" dirty="0">
                <a:latin typeface="SassoonPrimaryInfant" pitchFamily="2" charset="0"/>
              </a:rPr>
              <a:t>Holiday  Dates </a:t>
            </a:r>
          </a:p>
          <a:p>
            <a:pPr marL="285750" indent="-285750">
              <a:buFont typeface="Arial" panose="020B0604020202020204" pitchFamily="34" charset="0"/>
              <a:buChar char="•"/>
            </a:pPr>
            <a:r>
              <a:rPr lang="en-GB" sz="2800" dirty="0">
                <a:latin typeface="SassoonPrimaryInfant" pitchFamily="2" charset="0"/>
              </a:rPr>
              <a:t>Evidence Me Letter</a:t>
            </a:r>
          </a:p>
          <a:p>
            <a:pPr marL="285750" indent="-285750">
              <a:buFont typeface="Arial" panose="020B0604020202020204" pitchFamily="34" charset="0"/>
              <a:buChar char="•"/>
            </a:pPr>
            <a:r>
              <a:rPr lang="en-GB" sz="2800" dirty="0">
                <a:latin typeface="SassoonPrimaryInfant" pitchFamily="2" charset="0"/>
              </a:rPr>
              <a:t>Online Payment System </a:t>
            </a:r>
          </a:p>
          <a:p>
            <a:pPr marL="285750" indent="-285750">
              <a:buFont typeface="Arial" panose="020B0604020202020204" pitchFamily="34" charset="0"/>
              <a:buChar char="•"/>
            </a:pPr>
            <a:r>
              <a:rPr lang="en-GB" sz="2800" dirty="0">
                <a:latin typeface="SassoonPrimaryInfant" pitchFamily="2" charset="0"/>
              </a:rPr>
              <a:t>Milk Money </a:t>
            </a:r>
          </a:p>
          <a:p>
            <a:pPr marL="285750" indent="-285750">
              <a:buFont typeface="Arial" panose="020B0604020202020204" pitchFamily="34" charset="0"/>
              <a:buChar char="•"/>
            </a:pPr>
            <a:r>
              <a:rPr lang="en-GB" sz="2800" dirty="0">
                <a:latin typeface="SassoonPrimaryInfant" pitchFamily="2" charset="0"/>
              </a:rPr>
              <a:t>Tooth Brushing Letter</a:t>
            </a:r>
            <a:endParaRPr lang="en-GB" sz="2800" dirty="0">
              <a:solidFill>
                <a:srgbClr val="92D050"/>
              </a:solidFill>
              <a:latin typeface="SassoonPrimaryInfant" pitchFamily="2" charset="0"/>
            </a:endParaRPr>
          </a:p>
          <a:p>
            <a:pPr marL="285750" indent="-285750">
              <a:buFont typeface="Arial" panose="020B0604020202020204" pitchFamily="34" charset="0"/>
              <a:buChar char="•"/>
            </a:pPr>
            <a:r>
              <a:rPr lang="en-GB" sz="2800" dirty="0">
                <a:latin typeface="SassoonPrimaryInfant" pitchFamily="2" charset="0"/>
              </a:rPr>
              <a:t>Personal information form</a:t>
            </a:r>
          </a:p>
        </p:txBody>
      </p:sp>
    </p:spTree>
    <p:extLst>
      <p:ext uri="{BB962C8B-B14F-4D97-AF65-F5344CB8AC3E}">
        <p14:creationId xmlns:p14="http://schemas.microsoft.com/office/powerpoint/2010/main" val="2774334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B7449A5-C428-4E30-B891-43C8EAB08339}"/>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0A4F4DFC-1B77-40C7-8DEE-8315B64B3C7B}"/>
              </a:ext>
            </a:extLst>
          </p:cNvPr>
          <p:cNvSpPr txBox="1">
            <a:spLocks/>
          </p:cNvSpPr>
          <p:nvPr/>
        </p:nvSpPr>
        <p:spPr>
          <a:xfrm>
            <a:off x="831584" y="173184"/>
            <a:ext cx="7282542" cy="10425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000" b="1" dirty="0">
                <a:solidFill>
                  <a:srgbClr val="92D050"/>
                </a:solidFill>
                <a:latin typeface="SassoonPrimaryInfant"/>
              </a:rPr>
              <a:t>Meet the Staff</a:t>
            </a:r>
          </a:p>
        </p:txBody>
      </p:sp>
      <p:sp>
        <p:nvSpPr>
          <p:cNvPr id="7" name="TextBox 6">
            <a:extLst>
              <a:ext uri="{FF2B5EF4-FFF2-40B4-BE49-F238E27FC236}">
                <a16:creationId xmlns:a16="http://schemas.microsoft.com/office/drawing/2014/main" id="{6204BF11-FEFA-4467-8161-CE1D7BE3A9A1}"/>
              </a:ext>
            </a:extLst>
          </p:cNvPr>
          <p:cNvSpPr txBox="1"/>
          <p:nvPr/>
        </p:nvSpPr>
        <p:spPr>
          <a:xfrm>
            <a:off x="2639654" y="908308"/>
            <a:ext cx="3585029" cy="707886"/>
          </a:xfrm>
          <a:prstGeom prst="rect">
            <a:avLst/>
          </a:prstGeom>
          <a:noFill/>
        </p:spPr>
        <p:txBody>
          <a:bodyPr wrap="square" rtlCol="0">
            <a:spAutoFit/>
          </a:bodyPr>
          <a:lstStyle/>
          <a:p>
            <a:pPr algn="ctr"/>
            <a:r>
              <a:rPr lang="en-GB" sz="4000" b="1" dirty="0">
                <a:solidFill>
                  <a:srgbClr val="92D050"/>
                </a:solidFill>
                <a:latin typeface="SassoonPrimaryInfant"/>
              </a:rPr>
              <a:t>Class Teachers</a:t>
            </a:r>
          </a:p>
        </p:txBody>
      </p:sp>
      <p:sp>
        <p:nvSpPr>
          <p:cNvPr id="8" name="TextBox 7">
            <a:extLst>
              <a:ext uri="{FF2B5EF4-FFF2-40B4-BE49-F238E27FC236}">
                <a16:creationId xmlns:a16="http://schemas.microsoft.com/office/drawing/2014/main" id="{3C27A3DF-A708-4A07-9E67-5EBE7EC9D912}"/>
              </a:ext>
            </a:extLst>
          </p:cNvPr>
          <p:cNvSpPr txBox="1"/>
          <p:nvPr/>
        </p:nvSpPr>
        <p:spPr>
          <a:xfrm>
            <a:off x="104501" y="4334232"/>
            <a:ext cx="3422470" cy="2062103"/>
          </a:xfrm>
          <a:prstGeom prst="rect">
            <a:avLst/>
          </a:prstGeom>
          <a:noFill/>
        </p:spPr>
        <p:txBody>
          <a:bodyPr wrap="square" rtlCol="0">
            <a:spAutoFit/>
          </a:bodyPr>
          <a:lstStyle/>
          <a:p>
            <a:pPr algn="ctr"/>
            <a:r>
              <a:rPr lang="en-GB" sz="3200" dirty="0">
                <a:latin typeface="SassoonPrimaryInfant"/>
              </a:rPr>
              <a:t>Miss Oxendale </a:t>
            </a:r>
          </a:p>
          <a:p>
            <a:pPr algn="ctr"/>
            <a:r>
              <a:rPr lang="en-GB" sz="3200" dirty="0">
                <a:latin typeface="SassoonPrimaryInfant"/>
              </a:rPr>
              <a:t>Early Years Foundation Stage Lead</a:t>
            </a:r>
          </a:p>
        </p:txBody>
      </p:sp>
      <p:pic>
        <p:nvPicPr>
          <p:cNvPr id="10" name="Picture 9"/>
          <p:cNvPicPr/>
          <p:nvPr/>
        </p:nvPicPr>
        <p:blipFill rotWithShape="1">
          <a:blip r:embed="rId2" r:link="rId3">
            <a:extLst>
              <a:ext uri="{28A0092B-C50C-407E-A947-70E740481C1C}">
                <a14:useLocalDpi xmlns:a14="http://schemas.microsoft.com/office/drawing/2010/main" val="0"/>
              </a:ext>
            </a:extLst>
          </a:blip>
          <a:srcRect b="32801"/>
          <a:stretch/>
        </p:blipFill>
        <p:spPr bwMode="auto">
          <a:xfrm>
            <a:off x="831584" y="1638350"/>
            <a:ext cx="2087735" cy="2623545"/>
          </a:xfrm>
          <a:prstGeom prst="rect">
            <a:avLst/>
          </a:prstGeom>
          <a:noFill/>
          <a:ln w="50800">
            <a:solidFill>
              <a:schemeClr val="accent6">
                <a:lumMod val="60000"/>
                <a:lumOff val="40000"/>
              </a:schemeClr>
            </a:solidFill>
          </a:ln>
          <a:extLst>
            <a:ext uri="{53640926-AAD7-44D8-BBD7-CCE9431645EC}">
              <a14:shadowObscured xmlns:a14="http://schemas.microsoft.com/office/drawing/2010/main"/>
            </a:ext>
          </a:extLst>
        </p:spPr>
      </p:pic>
      <p:pic>
        <p:nvPicPr>
          <p:cNvPr id="1026" name="Picture 2" descr="Image preview">
            <a:extLst>
              <a:ext uri="{FF2B5EF4-FFF2-40B4-BE49-F238E27FC236}">
                <a16:creationId xmlns:a16="http://schemas.microsoft.com/office/drawing/2014/main" id="{BA450ABD-822F-7F34-4E84-16F20F2EE2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1403" y="1539615"/>
            <a:ext cx="2012723" cy="2722280"/>
          </a:xfrm>
          <a:prstGeom prst="rect">
            <a:avLst/>
          </a:prstGeom>
          <a:noFill/>
          <a:ln w="57150">
            <a:solidFill>
              <a:schemeClr val="accent6">
                <a:lumMod val="60000"/>
                <a:lumOff val="40000"/>
              </a:schemeClr>
            </a:solidFill>
          </a:ln>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191F83F-30CC-520D-D834-145F0796529D}"/>
              </a:ext>
            </a:extLst>
          </p:cNvPr>
          <p:cNvSpPr txBox="1"/>
          <p:nvPr/>
        </p:nvSpPr>
        <p:spPr>
          <a:xfrm>
            <a:off x="5538028" y="4334232"/>
            <a:ext cx="3422470" cy="584775"/>
          </a:xfrm>
          <a:prstGeom prst="rect">
            <a:avLst/>
          </a:prstGeom>
          <a:noFill/>
        </p:spPr>
        <p:txBody>
          <a:bodyPr wrap="square" rtlCol="0">
            <a:spAutoFit/>
          </a:bodyPr>
          <a:lstStyle/>
          <a:p>
            <a:pPr algn="ctr"/>
            <a:r>
              <a:rPr lang="en-GB" sz="3200" dirty="0">
                <a:latin typeface="SassoonPrimaryInfant"/>
              </a:rPr>
              <a:t>Miss Nasir</a:t>
            </a:r>
          </a:p>
        </p:txBody>
      </p:sp>
      <p:sp>
        <p:nvSpPr>
          <p:cNvPr id="5" name="TextBox 4">
            <a:extLst>
              <a:ext uri="{FF2B5EF4-FFF2-40B4-BE49-F238E27FC236}">
                <a16:creationId xmlns:a16="http://schemas.microsoft.com/office/drawing/2014/main" id="{32188712-C152-F5D2-D5BA-03C99C574455}"/>
              </a:ext>
            </a:extLst>
          </p:cNvPr>
          <p:cNvSpPr txBox="1"/>
          <p:nvPr/>
        </p:nvSpPr>
        <p:spPr>
          <a:xfrm>
            <a:off x="4198776" y="5615380"/>
            <a:ext cx="4696408" cy="707886"/>
          </a:xfrm>
          <a:prstGeom prst="rect">
            <a:avLst/>
          </a:prstGeom>
          <a:noFill/>
        </p:spPr>
        <p:txBody>
          <a:bodyPr wrap="square" rtlCol="0">
            <a:spAutoFit/>
          </a:bodyPr>
          <a:lstStyle/>
          <a:p>
            <a:pPr algn="ctr"/>
            <a:r>
              <a:rPr lang="en-GB" sz="2000" dirty="0">
                <a:latin typeface="SassoonCRInfant" panose="00000400000000000000" pitchFamily="2" charset="0"/>
              </a:rPr>
              <a:t>We also have Mrs Fielding who will be working with us every morning. </a:t>
            </a:r>
          </a:p>
        </p:txBody>
      </p:sp>
    </p:spTree>
    <p:extLst>
      <p:ext uri="{BB962C8B-B14F-4D97-AF65-F5344CB8AC3E}">
        <p14:creationId xmlns:p14="http://schemas.microsoft.com/office/powerpoint/2010/main" val="521174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C381E510-64FF-402B-A7F1-877467855A3A}"/>
              </a:ext>
            </a:extLst>
          </p:cNvPr>
          <p:cNvSpPr>
            <a:spLocks noGrp="1"/>
          </p:cNvSpPr>
          <p:nvPr>
            <p:ph type="title"/>
          </p:nvPr>
        </p:nvSpPr>
        <p:spPr>
          <a:xfrm>
            <a:off x="539750" y="189706"/>
            <a:ext cx="8226425" cy="1493951"/>
          </a:xfrm>
        </p:spPr>
        <p:txBody>
          <a:bodyPr>
            <a:normAutofit/>
          </a:bodyPr>
          <a:lstStyle/>
          <a:p>
            <a:pPr algn="ctr" eaLnBrk="1" hangingPunct="1"/>
            <a:r>
              <a:rPr lang="en-GB" altLang="en-US" sz="6000" b="1" dirty="0">
                <a:solidFill>
                  <a:srgbClr val="92D050"/>
                </a:solidFill>
                <a:latin typeface="SassoonPrimaryInfant"/>
              </a:rPr>
              <a:t>The Foundation Stage</a:t>
            </a:r>
          </a:p>
        </p:txBody>
      </p:sp>
      <p:sp>
        <p:nvSpPr>
          <p:cNvPr id="5" name="Rectangle 4">
            <a:extLst>
              <a:ext uri="{FF2B5EF4-FFF2-40B4-BE49-F238E27FC236}">
                <a16:creationId xmlns:a16="http://schemas.microsoft.com/office/drawing/2014/main" id="{ADBFD91F-4222-4BCD-A351-F782EFA4444E}"/>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7CC646BD-F870-4E59-BA2F-354625B9A9A5}"/>
              </a:ext>
            </a:extLst>
          </p:cNvPr>
          <p:cNvSpPr txBox="1"/>
          <p:nvPr/>
        </p:nvSpPr>
        <p:spPr>
          <a:xfrm>
            <a:off x="711200" y="1546563"/>
            <a:ext cx="7893050" cy="2308324"/>
          </a:xfrm>
          <a:prstGeom prst="rect">
            <a:avLst/>
          </a:prstGeom>
          <a:noFill/>
        </p:spPr>
        <p:txBody>
          <a:bodyPr wrap="square" rtlCol="0">
            <a:spAutoFit/>
          </a:bodyPr>
          <a:lstStyle/>
          <a:p>
            <a:pPr algn="ctr"/>
            <a:r>
              <a:rPr lang="en-GB" sz="2400" dirty="0">
                <a:latin typeface="SassoonPrimaryInfant"/>
              </a:rPr>
              <a:t>The Foundation Stage is the period of education between the ages of three and five. It starts in Nursery and ends at the end of the Reception year.</a:t>
            </a:r>
          </a:p>
          <a:p>
            <a:pPr algn="ctr"/>
            <a:endParaRPr lang="en-GB" sz="2400" dirty="0">
              <a:latin typeface="SassoonPrimaryInfant"/>
            </a:endParaRPr>
          </a:p>
          <a:p>
            <a:pPr algn="ctr"/>
            <a:r>
              <a:rPr lang="en-GB" sz="2400" dirty="0">
                <a:latin typeface="SassoonPrimaryInfant"/>
              </a:rPr>
              <a:t>Within the Foundation Stage, children work towards achieving the </a:t>
            </a:r>
            <a:r>
              <a:rPr lang="en-GB" sz="2400" b="1" dirty="0">
                <a:solidFill>
                  <a:srgbClr val="92D050"/>
                </a:solidFill>
                <a:latin typeface="SassoonPrimaryInfant"/>
              </a:rPr>
              <a:t>‘Early Learning Goals’ </a:t>
            </a:r>
            <a:r>
              <a:rPr lang="en-GB" sz="2400" dirty="0">
                <a:latin typeface="SassoonPrimaryInfant"/>
              </a:rPr>
              <a:t>by the end of the Reception year.</a:t>
            </a:r>
          </a:p>
        </p:txBody>
      </p:sp>
      <p:pic>
        <p:nvPicPr>
          <p:cNvPr id="8194" name="Picture 2">
            <a:extLst>
              <a:ext uri="{FF2B5EF4-FFF2-40B4-BE49-F238E27FC236}">
                <a16:creationId xmlns:a16="http://schemas.microsoft.com/office/drawing/2014/main" id="{93E79C54-4CDC-4C8D-B641-3A99FAD1D0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1839" y="4424694"/>
            <a:ext cx="5282246" cy="18634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B7449A5-C428-4E30-B891-43C8EAB08339}"/>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09781F86-C316-47D7-B0F2-0E05E6477D6B}"/>
              </a:ext>
            </a:extLst>
          </p:cNvPr>
          <p:cNvSpPr txBox="1">
            <a:spLocks/>
          </p:cNvSpPr>
          <p:nvPr/>
        </p:nvSpPr>
        <p:spPr>
          <a:xfrm>
            <a:off x="1045029" y="391887"/>
            <a:ext cx="7282542" cy="10425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000" b="1" dirty="0">
                <a:solidFill>
                  <a:srgbClr val="92D050"/>
                </a:solidFill>
                <a:latin typeface="SassoonPrimaryInfant"/>
              </a:rPr>
              <a:t>Our School Day</a:t>
            </a:r>
          </a:p>
        </p:txBody>
      </p:sp>
      <p:sp>
        <p:nvSpPr>
          <p:cNvPr id="4" name="Content Placeholder 6">
            <a:extLst>
              <a:ext uri="{FF2B5EF4-FFF2-40B4-BE49-F238E27FC236}">
                <a16:creationId xmlns:a16="http://schemas.microsoft.com/office/drawing/2014/main" id="{A2F9ED83-5B89-4F55-AEEF-F93E02382944}"/>
              </a:ext>
            </a:extLst>
          </p:cNvPr>
          <p:cNvSpPr txBox="1">
            <a:spLocks/>
          </p:cNvSpPr>
          <p:nvPr/>
        </p:nvSpPr>
        <p:spPr bwMode="auto">
          <a:xfrm>
            <a:off x="395288" y="4916826"/>
            <a:ext cx="8560026" cy="2206966"/>
          </a:xfrm>
          <a:prstGeom prst="rect">
            <a:avLst/>
          </a:prstGeom>
          <a:noFill/>
          <a:ln w="9525">
            <a:noFill/>
            <a:round/>
            <a:headEnd/>
            <a:tailEnd/>
          </a:ln>
        </p:spPr>
        <p:txBody>
          <a:bodyPr lIns="90000" tIns="46800" rIns="90000" bIns="46800"/>
          <a:lstStyle/>
          <a:p>
            <a:pPr algn="ctr">
              <a:defRPr/>
            </a:pPr>
            <a:r>
              <a:rPr lang="en-GB" sz="2400" u="sng" dirty="0">
                <a:solidFill>
                  <a:schemeClr val="tx1"/>
                </a:solidFill>
                <a:latin typeface="SassoonPrimaryInfant"/>
              </a:rPr>
              <a:t>Breakfast Club</a:t>
            </a:r>
            <a:endParaRPr lang="en-GB" sz="2400" dirty="0">
              <a:solidFill>
                <a:schemeClr val="tx1"/>
              </a:solidFill>
              <a:latin typeface="SassoonPrimaryInfant"/>
            </a:endParaRPr>
          </a:p>
          <a:p>
            <a:pPr algn="ctr">
              <a:defRPr/>
            </a:pPr>
            <a:r>
              <a:rPr lang="en-GB" sz="2400" dirty="0">
                <a:solidFill>
                  <a:schemeClr val="tx1"/>
                </a:solidFill>
                <a:latin typeface="SassoonPrimaryInfant"/>
              </a:rPr>
              <a:t>The school runs an excellent breakfast club from 8am-8.40am</a:t>
            </a:r>
            <a:r>
              <a:rPr lang="en-GB" sz="2400" dirty="0">
                <a:latin typeface="SassoonPrimaryInfant"/>
              </a:rPr>
              <a:t> for only £1 per day.</a:t>
            </a:r>
            <a:r>
              <a:rPr lang="en-GB" sz="2400" dirty="0">
                <a:solidFill>
                  <a:schemeClr val="tx1"/>
                </a:solidFill>
                <a:latin typeface="SassoonPrimaryInfant"/>
              </a:rPr>
              <a:t> The children can enjoy a healthy breakfast whilst playing games and talking with their friends. </a:t>
            </a:r>
          </a:p>
        </p:txBody>
      </p:sp>
      <p:sp>
        <p:nvSpPr>
          <p:cNvPr id="5" name="Rectangle 2">
            <a:extLst>
              <a:ext uri="{FF2B5EF4-FFF2-40B4-BE49-F238E27FC236}">
                <a16:creationId xmlns:a16="http://schemas.microsoft.com/office/drawing/2014/main" id="{F4700785-F98C-44A9-BF16-3EDA575BA51E}"/>
              </a:ext>
            </a:extLst>
          </p:cNvPr>
          <p:cNvSpPr txBox="1">
            <a:spLocks noChangeArrowheads="1"/>
          </p:cNvSpPr>
          <p:nvPr/>
        </p:nvSpPr>
        <p:spPr>
          <a:xfrm>
            <a:off x="395288" y="1434420"/>
            <a:ext cx="8452621" cy="34824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8788" indent="-457200">
              <a:spcBef>
                <a:spcPts val="700"/>
              </a:spcBef>
              <a:buFont typeface="Wingdings" panose="05000000000000000000" pitchFamily="2" charset="2"/>
              <a:buChar char="§"/>
              <a:tabLst>
                <a:tab pos="341313"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en-US" sz="2400" dirty="0">
              <a:latin typeface="SassoonPrimaryInfant"/>
            </a:endParaRPr>
          </a:p>
          <a:p>
            <a:pPr marL="1588" indent="0" algn="ctr">
              <a:spcBef>
                <a:spcPts val="700"/>
              </a:spcBef>
              <a:buNone/>
              <a:tabLst>
                <a:tab pos="341313"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en-US" sz="2400" dirty="0">
                <a:latin typeface="SassoonPrimaryInfant"/>
              </a:rPr>
              <a:t>8:30 - Doors open and learning starts! </a:t>
            </a:r>
          </a:p>
          <a:p>
            <a:pPr marL="1588" indent="0" algn="ctr">
              <a:spcBef>
                <a:spcPts val="700"/>
              </a:spcBef>
              <a:buNone/>
              <a:tabLst>
                <a:tab pos="341313"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en-US" sz="2400" dirty="0">
                <a:latin typeface="SassoonPrimaryInfant"/>
              </a:rPr>
              <a:t>8:45 - Registration</a:t>
            </a:r>
          </a:p>
          <a:p>
            <a:pPr marL="1588" indent="0" algn="ctr">
              <a:spcBef>
                <a:spcPts val="700"/>
              </a:spcBef>
              <a:buNone/>
              <a:tabLst>
                <a:tab pos="341313"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en-US" sz="2400" dirty="0">
                <a:latin typeface="SassoonPrimaryInfant"/>
              </a:rPr>
              <a:t>11:50 - Lunchtime</a:t>
            </a:r>
          </a:p>
          <a:p>
            <a:pPr marL="1588" indent="0" algn="ctr">
              <a:spcBef>
                <a:spcPts val="700"/>
              </a:spcBef>
              <a:buNone/>
              <a:tabLst>
                <a:tab pos="341313"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en-US" sz="2400" dirty="0">
                <a:latin typeface="SassoonPrimaryInfant"/>
              </a:rPr>
              <a:t>12:50 – Registration</a:t>
            </a:r>
          </a:p>
          <a:p>
            <a:pPr marL="1588" indent="0" algn="ctr">
              <a:spcBef>
                <a:spcPts val="700"/>
              </a:spcBef>
              <a:buNone/>
              <a:tabLst>
                <a:tab pos="341313"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en-US" sz="2400" dirty="0">
                <a:latin typeface="SassoonPrimaryInfant"/>
              </a:rPr>
              <a:t>3:15 - School day ends</a:t>
            </a:r>
          </a:p>
          <a:p>
            <a:pPr marL="341313" indent="-339725">
              <a:spcBef>
                <a:spcPts val="700"/>
              </a:spcBef>
              <a:buFontTx/>
              <a:buNone/>
              <a:tabLst>
                <a:tab pos="341313" algn="l"/>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en-US" dirty="0">
              <a:latin typeface="SassoonPrimaryInfant"/>
            </a:endParaRPr>
          </a:p>
        </p:txBody>
      </p:sp>
    </p:spTree>
    <p:extLst>
      <p:ext uri="{BB962C8B-B14F-4D97-AF65-F5344CB8AC3E}">
        <p14:creationId xmlns:p14="http://schemas.microsoft.com/office/powerpoint/2010/main" val="3614513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B7449A5-C428-4E30-B891-43C8EAB08339}"/>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09781F86-C316-47D7-B0F2-0E05E6477D6B}"/>
              </a:ext>
            </a:extLst>
          </p:cNvPr>
          <p:cNvSpPr txBox="1">
            <a:spLocks/>
          </p:cNvSpPr>
          <p:nvPr/>
        </p:nvSpPr>
        <p:spPr>
          <a:xfrm>
            <a:off x="84006" y="154607"/>
            <a:ext cx="9039296" cy="10425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000" b="1" dirty="0">
                <a:solidFill>
                  <a:srgbClr val="92D050"/>
                </a:solidFill>
                <a:latin typeface="SassoonPrimaryInfant"/>
              </a:rPr>
              <a:t>How will my child learn?</a:t>
            </a:r>
          </a:p>
        </p:txBody>
      </p:sp>
      <p:sp>
        <p:nvSpPr>
          <p:cNvPr id="8" name="TextBox 7">
            <a:extLst>
              <a:ext uri="{FF2B5EF4-FFF2-40B4-BE49-F238E27FC236}">
                <a16:creationId xmlns:a16="http://schemas.microsoft.com/office/drawing/2014/main" id="{2E214BB2-4437-4AAE-A3CF-234F775C379C}"/>
              </a:ext>
            </a:extLst>
          </p:cNvPr>
          <p:cNvSpPr txBox="1"/>
          <p:nvPr/>
        </p:nvSpPr>
        <p:spPr>
          <a:xfrm>
            <a:off x="168012" y="3318928"/>
            <a:ext cx="8955290" cy="1323439"/>
          </a:xfrm>
          <a:prstGeom prst="rect">
            <a:avLst/>
          </a:prstGeom>
          <a:noFill/>
        </p:spPr>
        <p:txBody>
          <a:bodyPr wrap="square" rtlCol="0">
            <a:spAutoFit/>
          </a:bodyPr>
          <a:lstStyle/>
          <a:p>
            <a:r>
              <a:rPr lang="en-GB" sz="2000" dirty="0">
                <a:latin typeface="SassoonPrimaryInfant"/>
              </a:rPr>
              <a:t>Learning in Reception is all about </a:t>
            </a:r>
            <a:r>
              <a:rPr lang="en-GB" sz="2000" b="1" dirty="0">
                <a:solidFill>
                  <a:srgbClr val="92D050"/>
                </a:solidFill>
                <a:latin typeface="SassoonPrimaryInfant"/>
              </a:rPr>
              <a:t>learning through play. </a:t>
            </a:r>
            <a:r>
              <a:rPr lang="en-GB" sz="2000" dirty="0">
                <a:latin typeface="SassoonPrimaryInfant"/>
              </a:rPr>
              <a:t>The children will be able to choose their own learning and challenge themselves in the provision. As teachers, we will tailor the provision to the children’s interests and needs. We plan for a mixture of child-initiated and adult-led learning opportunities</a:t>
            </a:r>
            <a:r>
              <a:rPr lang="en-GB" sz="2000" dirty="0">
                <a:latin typeface="SassoonCRInfant" panose="00000400000000000000" pitchFamily="2" charset="0"/>
              </a:rPr>
              <a:t>.</a:t>
            </a:r>
          </a:p>
        </p:txBody>
      </p:sp>
      <p:pic>
        <p:nvPicPr>
          <p:cNvPr id="5" name="Picture 4">
            <a:extLst>
              <a:ext uri="{FF2B5EF4-FFF2-40B4-BE49-F238E27FC236}">
                <a16:creationId xmlns:a16="http://schemas.microsoft.com/office/drawing/2014/main" id="{919BBA45-18A8-6D09-0E77-418CD96DD1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6007" y="1197141"/>
            <a:ext cx="1471820" cy="1962427"/>
          </a:xfrm>
          <a:prstGeom prst="rect">
            <a:avLst/>
          </a:prstGeom>
        </p:spPr>
      </p:pic>
      <p:pic>
        <p:nvPicPr>
          <p:cNvPr id="7" name="Picture 6">
            <a:extLst>
              <a:ext uri="{FF2B5EF4-FFF2-40B4-BE49-F238E27FC236}">
                <a16:creationId xmlns:a16="http://schemas.microsoft.com/office/drawing/2014/main" id="{F70FAF47-8D48-15D6-1894-9752717842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99034" y="1197140"/>
            <a:ext cx="1471820" cy="1962427"/>
          </a:xfrm>
          <a:prstGeom prst="rect">
            <a:avLst/>
          </a:prstGeom>
        </p:spPr>
      </p:pic>
      <p:pic>
        <p:nvPicPr>
          <p:cNvPr id="10" name="Picture 9">
            <a:extLst>
              <a:ext uri="{FF2B5EF4-FFF2-40B4-BE49-F238E27FC236}">
                <a16:creationId xmlns:a16="http://schemas.microsoft.com/office/drawing/2014/main" id="{FB89FDFD-59C1-CF86-A46B-C5C4B7C944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2061" y="1197140"/>
            <a:ext cx="1471820" cy="1962426"/>
          </a:xfrm>
          <a:prstGeom prst="rect">
            <a:avLst/>
          </a:prstGeom>
        </p:spPr>
      </p:pic>
      <p:pic>
        <p:nvPicPr>
          <p:cNvPr id="12" name="Picture 11">
            <a:extLst>
              <a:ext uri="{FF2B5EF4-FFF2-40B4-BE49-F238E27FC236}">
                <a16:creationId xmlns:a16="http://schemas.microsoft.com/office/drawing/2014/main" id="{47E72EC3-1349-B7F5-3BFF-B97FAFB6BD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58050" y="1179470"/>
            <a:ext cx="1485072" cy="1980096"/>
          </a:xfrm>
          <a:prstGeom prst="rect">
            <a:avLst/>
          </a:prstGeom>
        </p:spPr>
      </p:pic>
      <p:pic>
        <p:nvPicPr>
          <p:cNvPr id="14" name="Picture 13">
            <a:extLst>
              <a:ext uri="{FF2B5EF4-FFF2-40B4-BE49-F238E27FC236}">
                <a16:creationId xmlns:a16="http://schemas.microsoft.com/office/drawing/2014/main" id="{1C734CF8-E572-9267-38FF-E448343A25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41077" y="1179470"/>
            <a:ext cx="1485072" cy="1980096"/>
          </a:xfrm>
          <a:prstGeom prst="rect">
            <a:avLst/>
          </a:prstGeom>
        </p:spPr>
      </p:pic>
      <p:pic>
        <p:nvPicPr>
          <p:cNvPr id="16" name="Picture 15">
            <a:extLst>
              <a:ext uri="{FF2B5EF4-FFF2-40B4-BE49-F238E27FC236}">
                <a16:creationId xmlns:a16="http://schemas.microsoft.com/office/drawing/2014/main" id="{3CC4EF74-8527-5EA4-8F33-7F1C918EAB6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48654" y="4750325"/>
            <a:ext cx="1392307" cy="1856409"/>
          </a:xfrm>
          <a:prstGeom prst="rect">
            <a:avLst/>
          </a:prstGeom>
        </p:spPr>
      </p:pic>
      <p:pic>
        <p:nvPicPr>
          <p:cNvPr id="18" name="Picture 17">
            <a:extLst>
              <a:ext uri="{FF2B5EF4-FFF2-40B4-BE49-F238E27FC236}">
                <a16:creationId xmlns:a16="http://schemas.microsoft.com/office/drawing/2014/main" id="{374ABF73-4927-1BED-7418-84B9F6494D9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85906" y="4750325"/>
            <a:ext cx="1392307" cy="1856409"/>
          </a:xfrm>
          <a:prstGeom prst="rect">
            <a:avLst/>
          </a:prstGeom>
        </p:spPr>
      </p:pic>
      <p:pic>
        <p:nvPicPr>
          <p:cNvPr id="20" name="Picture 19">
            <a:extLst>
              <a:ext uri="{FF2B5EF4-FFF2-40B4-BE49-F238E27FC236}">
                <a16:creationId xmlns:a16="http://schemas.microsoft.com/office/drawing/2014/main" id="{D96A538F-07B0-B588-EC47-DDCB9E2E3FB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723158" y="4750324"/>
            <a:ext cx="1392307" cy="1856409"/>
          </a:xfrm>
          <a:prstGeom prst="rect">
            <a:avLst/>
          </a:prstGeom>
        </p:spPr>
      </p:pic>
      <p:pic>
        <p:nvPicPr>
          <p:cNvPr id="22" name="Picture 21">
            <a:extLst>
              <a:ext uri="{FF2B5EF4-FFF2-40B4-BE49-F238E27FC236}">
                <a16:creationId xmlns:a16="http://schemas.microsoft.com/office/drawing/2014/main" id="{B2E40324-8EB0-C8D5-DD22-241874587FA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60410" y="4750323"/>
            <a:ext cx="1392307" cy="1856409"/>
          </a:xfrm>
          <a:prstGeom prst="rect">
            <a:avLst/>
          </a:prstGeom>
        </p:spPr>
      </p:pic>
    </p:spTree>
    <p:extLst>
      <p:ext uri="{BB962C8B-B14F-4D97-AF65-F5344CB8AC3E}">
        <p14:creationId xmlns:p14="http://schemas.microsoft.com/office/powerpoint/2010/main" val="75866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B7449A5-C428-4E30-B891-43C8EAB08339}"/>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09781F86-C316-47D7-B0F2-0E05E6477D6B}"/>
              </a:ext>
            </a:extLst>
          </p:cNvPr>
          <p:cNvSpPr txBox="1">
            <a:spLocks/>
          </p:cNvSpPr>
          <p:nvPr/>
        </p:nvSpPr>
        <p:spPr>
          <a:xfrm>
            <a:off x="-34837" y="260991"/>
            <a:ext cx="9213669" cy="10425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000" b="1" dirty="0">
                <a:solidFill>
                  <a:srgbClr val="92D050"/>
                </a:solidFill>
                <a:latin typeface="SassoonPrimaryInfant"/>
              </a:rPr>
              <a:t>How will my child learn?</a:t>
            </a:r>
          </a:p>
        </p:txBody>
      </p:sp>
      <p:sp>
        <p:nvSpPr>
          <p:cNvPr id="10" name="TextBox 9">
            <a:extLst>
              <a:ext uri="{FF2B5EF4-FFF2-40B4-BE49-F238E27FC236}">
                <a16:creationId xmlns:a16="http://schemas.microsoft.com/office/drawing/2014/main" id="{C895500D-B439-4A57-9645-9080CBA27727}"/>
              </a:ext>
            </a:extLst>
          </p:cNvPr>
          <p:cNvSpPr txBox="1"/>
          <p:nvPr/>
        </p:nvSpPr>
        <p:spPr>
          <a:xfrm>
            <a:off x="792479" y="1274066"/>
            <a:ext cx="7959635" cy="400110"/>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SassoonPrimaryInfant"/>
              </a:rPr>
              <a:t>Your child will also be able to explore our fantastic outdoor provision.</a:t>
            </a:r>
          </a:p>
        </p:txBody>
      </p:sp>
      <p:pic>
        <p:nvPicPr>
          <p:cNvPr id="5" name="Picture 4">
            <a:extLst>
              <a:ext uri="{FF2B5EF4-FFF2-40B4-BE49-F238E27FC236}">
                <a16:creationId xmlns:a16="http://schemas.microsoft.com/office/drawing/2014/main" id="{783C81DC-DEE0-FE14-FB6A-7BFC1205EB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519" y="1930183"/>
            <a:ext cx="1803124" cy="2404165"/>
          </a:xfrm>
          <a:prstGeom prst="rect">
            <a:avLst/>
          </a:prstGeom>
        </p:spPr>
      </p:pic>
      <p:pic>
        <p:nvPicPr>
          <p:cNvPr id="7" name="Picture 6">
            <a:extLst>
              <a:ext uri="{FF2B5EF4-FFF2-40B4-BE49-F238E27FC236}">
                <a16:creationId xmlns:a16="http://schemas.microsoft.com/office/drawing/2014/main" id="{71CCCAD3-398D-AFD6-2EB6-05CDFBE1F9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9606" y="1933161"/>
            <a:ext cx="1803124" cy="2404166"/>
          </a:xfrm>
          <a:prstGeom prst="rect">
            <a:avLst/>
          </a:prstGeom>
        </p:spPr>
      </p:pic>
      <p:pic>
        <p:nvPicPr>
          <p:cNvPr id="9" name="Picture 8">
            <a:extLst>
              <a:ext uri="{FF2B5EF4-FFF2-40B4-BE49-F238E27FC236}">
                <a16:creationId xmlns:a16="http://schemas.microsoft.com/office/drawing/2014/main" id="{68CFFC8F-CF96-E008-06E0-C1F28FF8A4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03693" y="1930183"/>
            <a:ext cx="1803124" cy="2404166"/>
          </a:xfrm>
          <a:prstGeom prst="rect">
            <a:avLst/>
          </a:prstGeom>
        </p:spPr>
      </p:pic>
      <p:pic>
        <p:nvPicPr>
          <p:cNvPr id="12" name="Picture 11">
            <a:extLst>
              <a:ext uri="{FF2B5EF4-FFF2-40B4-BE49-F238E27FC236}">
                <a16:creationId xmlns:a16="http://schemas.microsoft.com/office/drawing/2014/main" id="{0E111B21-7AC8-6E72-52F8-2503693502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6737" y="4593334"/>
            <a:ext cx="2641600" cy="1981200"/>
          </a:xfrm>
          <a:prstGeom prst="rect">
            <a:avLst/>
          </a:prstGeom>
        </p:spPr>
      </p:pic>
      <p:pic>
        <p:nvPicPr>
          <p:cNvPr id="14" name="Picture 13">
            <a:extLst>
              <a:ext uri="{FF2B5EF4-FFF2-40B4-BE49-F238E27FC236}">
                <a16:creationId xmlns:a16="http://schemas.microsoft.com/office/drawing/2014/main" id="{023B02A6-6113-3E87-F4B7-2C82B0EA5B8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55512" y="1930182"/>
            <a:ext cx="1803124" cy="2404165"/>
          </a:xfrm>
          <a:prstGeom prst="rect">
            <a:avLst/>
          </a:prstGeom>
        </p:spPr>
      </p:pic>
      <p:pic>
        <p:nvPicPr>
          <p:cNvPr id="16" name="Picture 15">
            <a:extLst>
              <a:ext uri="{FF2B5EF4-FFF2-40B4-BE49-F238E27FC236}">
                <a16:creationId xmlns:a16="http://schemas.microsoft.com/office/drawing/2014/main" id="{BB25557E-A8D1-5436-B437-A5676974339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05665" y="4590353"/>
            <a:ext cx="2645572" cy="1984179"/>
          </a:xfrm>
          <a:prstGeom prst="rect">
            <a:avLst/>
          </a:prstGeom>
        </p:spPr>
      </p:pic>
      <p:pic>
        <p:nvPicPr>
          <p:cNvPr id="1026" name="Picture 2" descr="Image preview">
            <a:extLst>
              <a:ext uri="{FF2B5EF4-FFF2-40B4-BE49-F238E27FC236}">
                <a16:creationId xmlns:a16="http://schemas.microsoft.com/office/drawing/2014/main" id="{27643F96-BF6B-217E-75B3-0FDF120F4E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56577" y="4628543"/>
            <a:ext cx="1430848" cy="1907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28063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B7449A5-C428-4E30-B891-43C8EAB08339}"/>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09781F86-C316-47D7-B0F2-0E05E6477D6B}"/>
              </a:ext>
            </a:extLst>
          </p:cNvPr>
          <p:cNvSpPr txBox="1">
            <a:spLocks/>
          </p:cNvSpPr>
          <p:nvPr/>
        </p:nvSpPr>
        <p:spPr>
          <a:xfrm>
            <a:off x="-34837" y="260991"/>
            <a:ext cx="9213669" cy="10425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000" b="1" dirty="0">
                <a:solidFill>
                  <a:srgbClr val="92D050"/>
                </a:solidFill>
                <a:latin typeface="SassoonPrimaryInfant"/>
              </a:rPr>
              <a:t>Reading at Cedars </a:t>
            </a:r>
          </a:p>
        </p:txBody>
      </p:sp>
      <p:pic>
        <p:nvPicPr>
          <p:cNvPr id="3074" name="Picture 2" descr="Read Write Inc. Phonics – Whitgreave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152" y="1102612"/>
            <a:ext cx="5133975" cy="144780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ad Write Inc.: Fred the Frog - Toy (READ WRITE INC PHONICS):  Amazon.co.uk: Miskin, Ruth: 9780199116546: Books"/>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232142" y="1376827"/>
            <a:ext cx="3106868" cy="144780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Read Write Inc. Phonics Book Bag Books: Pink Set 3 Storybooks Mixed Pack of  10 – Bookbugs and Dragon Tal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7157" y="3754820"/>
            <a:ext cx="3903309" cy="272621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E214BB2-4437-4AAE-A3CF-234F775C379C}"/>
              </a:ext>
            </a:extLst>
          </p:cNvPr>
          <p:cNvSpPr txBox="1"/>
          <p:nvPr/>
        </p:nvSpPr>
        <p:spPr>
          <a:xfrm>
            <a:off x="168012" y="3318928"/>
            <a:ext cx="4325611" cy="2554545"/>
          </a:xfrm>
          <a:prstGeom prst="rect">
            <a:avLst/>
          </a:prstGeom>
          <a:noFill/>
        </p:spPr>
        <p:txBody>
          <a:bodyPr wrap="square" rtlCol="0">
            <a:spAutoFit/>
          </a:bodyPr>
          <a:lstStyle/>
          <a:p>
            <a:r>
              <a:rPr lang="en-GB" sz="2000" dirty="0">
                <a:latin typeface="SassoonPrimaryInfant"/>
              </a:rPr>
              <a:t>Reading is extremely important to us at Cedars. Reading gives your child the foundation to their learning. </a:t>
            </a:r>
          </a:p>
          <a:p>
            <a:endParaRPr lang="en-US" sz="2000" dirty="0">
              <a:latin typeface="SassoonPrimaryInfant"/>
            </a:endParaRPr>
          </a:p>
          <a:p>
            <a:r>
              <a:rPr lang="en-US" sz="2000" dirty="0">
                <a:latin typeface="SassoonPrimaryInfant"/>
              </a:rPr>
              <a:t>We ask for your support with this, please read your child’s reading book at home with them every day and you sign the reading record. </a:t>
            </a:r>
            <a:endParaRPr lang="en-GB" sz="2000" dirty="0">
              <a:latin typeface="SassoonCRInfant" panose="00000400000000000000" pitchFamily="2" charset="0"/>
            </a:endParaRPr>
          </a:p>
        </p:txBody>
      </p:sp>
    </p:spTree>
    <p:extLst>
      <p:ext uri="{BB962C8B-B14F-4D97-AF65-F5344CB8AC3E}">
        <p14:creationId xmlns:p14="http://schemas.microsoft.com/office/powerpoint/2010/main" val="2128316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FE8F27E-23B8-0973-18E9-082E50C3CC6B}"/>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11A5F298-F839-1A12-67B5-B48C77E2BB33}"/>
              </a:ext>
            </a:extLst>
          </p:cNvPr>
          <p:cNvSpPr txBox="1">
            <a:spLocks/>
          </p:cNvSpPr>
          <p:nvPr/>
        </p:nvSpPr>
        <p:spPr>
          <a:xfrm>
            <a:off x="-34837" y="260991"/>
            <a:ext cx="9213669" cy="104253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000" b="1" dirty="0">
                <a:solidFill>
                  <a:srgbClr val="92D050"/>
                </a:solidFill>
                <a:latin typeface="SassoonPrimaryInfant"/>
              </a:rPr>
              <a:t>Attendance at Cedars</a:t>
            </a:r>
          </a:p>
        </p:txBody>
      </p:sp>
      <p:pic>
        <p:nvPicPr>
          <p:cNvPr id="5" name="Picture 4" descr="A close-up of a chart&#10;&#10;Description automatically generated">
            <a:extLst>
              <a:ext uri="{FF2B5EF4-FFF2-40B4-BE49-F238E27FC236}">
                <a16:creationId xmlns:a16="http://schemas.microsoft.com/office/drawing/2014/main" id="{E31BF223-2087-12E2-393D-C9B264B05508}"/>
              </a:ext>
            </a:extLst>
          </p:cNvPr>
          <p:cNvPicPr>
            <a:picLocks noChangeAspect="1"/>
          </p:cNvPicPr>
          <p:nvPr/>
        </p:nvPicPr>
        <p:blipFill rotWithShape="1">
          <a:blip r:embed="rId2">
            <a:extLst>
              <a:ext uri="{28A0092B-C50C-407E-A947-70E740481C1C}">
                <a14:useLocalDpi xmlns:a14="http://schemas.microsoft.com/office/drawing/2010/main" val="0"/>
              </a:ext>
            </a:extLst>
          </a:blip>
          <a:srcRect b="4660"/>
          <a:stretch/>
        </p:blipFill>
        <p:spPr>
          <a:xfrm>
            <a:off x="4993866" y="1039356"/>
            <a:ext cx="4038171" cy="5446239"/>
          </a:xfrm>
          <a:prstGeom prst="rect">
            <a:avLst/>
          </a:prstGeom>
        </p:spPr>
      </p:pic>
      <p:pic>
        <p:nvPicPr>
          <p:cNvPr id="2050" name="Picture 2" descr="Attendance - Tayyibah">
            <a:extLst>
              <a:ext uri="{FF2B5EF4-FFF2-40B4-BE49-F238E27FC236}">
                <a16:creationId xmlns:a16="http://schemas.microsoft.com/office/drawing/2014/main" id="{CFD54CC1-A0DB-849C-022F-4C42C5822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646" y="1458784"/>
            <a:ext cx="4607383" cy="230369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4013B4D-BA61-4342-F071-2C08DA89D450}"/>
              </a:ext>
            </a:extLst>
          </p:cNvPr>
          <p:cNvSpPr txBox="1"/>
          <p:nvPr/>
        </p:nvSpPr>
        <p:spPr>
          <a:xfrm>
            <a:off x="351646" y="3931050"/>
            <a:ext cx="4985464" cy="1938992"/>
          </a:xfrm>
          <a:prstGeom prst="rect">
            <a:avLst/>
          </a:prstGeom>
          <a:noFill/>
        </p:spPr>
        <p:txBody>
          <a:bodyPr wrap="square" rtlCol="0">
            <a:spAutoFit/>
          </a:bodyPr>
          <a:lstStyle/>
          <a:p>
            <a:r>
              <a:rPr lang="en-GB" sz="2000" dirty="0">
                <a:latin typeface="SassoonPrimaryInfant"/>
              </a:rPr>
              <a:t>Attendance at Cedars is extremely important. Each day, children experience amazing learning, and we don’t want them to miss the opportunities. </a:t>
            </a:r>
          </a:p>
          <a:p>
            <a:endParaRPr lang="en-GB" sz="2000" dirty="0">
              <a:latin typeface="SassoonPrimaryInfant"/>
            </a:endParaRPr>
          </a:p>
          <a:p>
            <a:r>
              <a:rPr lang="en-GB" sz="2000" b="1" dirty="0">
                <a:latin typeface="SassoonPrimaryInfant"/>
              </a:rPr>
              <a:t>Please do not take any term time holidays!</a:t>
            </a:r>
            <a:endParaRPr lang="en-GB" sz="2000" b="1" dirty="0">
              <a:latin typeface="SassoonCRInfant" panose="00000400000000000000" pitchFamily="2" charset="0"/>
            </a:endParaRPr>
          </a:p>
        </p:txBody>
      </p:sp>
    </p:spTree>
    <p:extLst>
      <p:ext uri="{BB962C8B-B14F-4D97-AF65-F5344CB8AC3E}">
        <p14:creationId xmlns:p14="http://schemas.microsoft.com/office/powerpoint/2010/main" val="1447110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B7449A5-C428-4E30-B891-43C8EAB08339}"/>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09781F86-C316-47D7-B0F2-0E05E6477D6B}"/>
              </a:ext>
            </a:extLst>
          </p:cNvPr>
          <p:cNvSpPr txBox="1">
            <a:spLocks/>
          </p:cNvSpPr>
          <p:nvPr/>
        </p:nvSpPr>
        <p:spPr>
          <a:xfrm>
            <a:off x="827315" y="82401"/>
            <a:ext cx="7351602" cy="18700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000" b="1" dirty="0">
                <a:solidFill>
                  <a:srgbClr val="92D050"/>
                </a:solidFill>
                <a:latin typeface="SassoonPrimaryInfant"/>
              </a:rPr>
              <a:t>What will my child eat and drink?</a:t>
            </a:r>
          </a:p>
        </p:txBody>
      </p:sp>
      <p:sp>
        <p:nvSpPr>
          <p:cNvPr id="5" name="TextBox 4">
            <a:extLst>
              <a:ext uri="{FF2B5EF4-FFF2-40B4-BE49-F238E27FC236}">
                <a16:creationId xmlns:a16="http://schemas.microsoft.com/office/drawing/2014/main" id="{547CA904-99F4-4318-94B1-A41021E230A0}"/>
              </a:ext>
            </a:extLst>
          </p:cNvPr>
          <p:cNvSpPr txBox="1"/>
          <p:nvPr/>
        </p:nvSpPr>
        <p:spPr>
          <a:xfrm>
            <a:off x="312820" y="4782605"/>
            <a:ext cx="8670759" cy="1878206"/>
          </a:xfrm>
          <a:prstGeom prst="rect">
            <a:avLst/>
          </a:prstGeom>
          <a:noFill/>
        </p:spPr>
        <p:txBody>
          <a:bodyPr wrap="square">
            <a:spAutoFit/>
          </a:bodyPr>
          <a:lstStyle/>
          <a:p>
            <a:pPr eaLnBrk="1" fontAlgn="auto" hangingPunct="1">
              <a:lnSpc>
                <a:spcPct val="107000"/>
              </a:lnSpc>
              <a:spcAft>
                <a:spcPts val="800"/>
              </a:spcAft>
              <a:defRPr/>
            </a:pPr>
            <a:endParaRPr lang="en-GB" sz="2400" b="1" dirty="0">
              <a:solidFill>
                <a:srgbClr val="92D050"/>
              </a:solidFill>
              <a:latin typeface="SassoonPrimaryInfant"/>
              <a:ea typeface="Calibri" panose="020F0502020204030204" pitchFamily="34" charset="0"/>
              <a:cs typeface="Times New Roman" panose="02020603050405020304" pitchFamily="18" charset="0"/>
            </a:endParaRPr>
          </a:p>
          <a:p>
            <a:pPr eaLnBrk="1" fontAlgn="auto" hangingPunct="1">
              <a:lnSpc>
                <a:spcPct val="107000"/>
              </a:lnSpc>
              <a:spcAft>
                <a:spcPts val="800"/>
              </a:spcAft>
              <a:defRPr/>
            </a:pPr>
            <a:r>
              <a:rPr lang="en-GB" sz="2400" b="1" dirty="0">
                <a:solidFill>
                  <a:srgbClr val="92D050"/>
                </a:solidFill>
                <a:latin typeface="SassoonPrimaryInfant"/>
                <a:ea typeface="Calibri" panose="020F0502020204030204" pitchFamily="34" charset="0"/>
                <a:cs typeface="Times New Roman" panose="02020603050405020304" pitchFamily="18" charset="0"/>
              </a:rPr>
              <a:t>Snacks:</a:t>
            </a:r>
            <a:r>
              <a:rPr lang="en-GB" sz="2400" dirty="0">
                <a:solidFill>
                  <a:srgbClr val="92D050"/>
                </a:solidFill>
                <a:latin typeface="SassoonPrimaryInfant"/>
                <a:ea typeface="Calibri" panose="020F0502020204030204" pitchFamily="34" charset="0"/>
                <a:cs typeface="Times New Roman" panose="02020603050405020304" pitchFamily="18" charset="0"/>
              </a:rPr>
              <a:t> </a:t>
            </a:r>
            <a:r>
              <a:rPr lang="en-GB" sz="2400" dirty="0">
                <a:latin typeface="SassoonPrimaryInfant"/>
                <a:ea typeface="Calibri" panose="020F0502020204030204" pitchFamily="34" charset="0"/>
                <a:cs typeface="Times New Roman" panose="02020603050405020304" pitchFamily="18" charset="0"/>
              </a:rPr>
              <a:t>Children will receive free fresh fruit and milk daily.</a:t>
            </a:r>
          </a:p>
          <a:p>
            <a:pPr eaLnBrk="1" fontAlgn="auto" hangingPunct="1">
              <a:lnSpc>
                <a:spcPct val="107000"/>
              </a:lnSpc>
              <a:spcAft>
                <a:spcPts val="800"/>
              </a:spcAft>
              <a:defRPr/>
            </a:pPr>
            <a:r>
              <a:rPr lang="en-GB" sz="2400" b="1" dirty="0">
                <a:solidFill>
                  <a:srgbClr val="92D050"/>
                </a:solidFill>
                <a:latin typeface="SassoonPrimaryInfant"/>
                <a:ea typeface="Calibri" panose="020F0502020204030204" pitchFamily="34" charset="0"/>
                <a:cs typeface="Times New Roman" panose="02020603050405020304" pitchFamily="18" charset="0"/>
              </a:rPr>
              <a:t>Drinks:</a:t>
            </a:r>
            <a:r>
              <a:rPr lang="en-GB" sz="2400" dirty="0">
                <a:solidFill>
                  <a:srgbClr val="92D050"/>
                </a:solidFill>
                <a:latin typeface="SassoonPrimaryInfant"/>
                <a:ea typeface="Calibri" panose="020F0502020204030204" pitchFamily="34" charset="0"/>
                <a:cs typeface="Times New Roman" panose="02020603050405020304" pitchFamily="18" charset="0"/>
              </a:rPr>
              <a:t> </a:t>
            </a:r>
            <a:r>
              <a:rPr lang="en-GB" sz="2400" dirty="0">
                <a:latin typeface="SassoonPrimaryInfant"/>
                <a:ea typeface="Calibri" panose="020F0502020204030204" pitchFamily="34" charset="0"/>
                <a:cs typeface="Times New Roman" panose="02020603050405020304" pitchFamily="18" charset="0"/>
              </a:rPr>
              <a:t>Water is available throughout the day. Please send children with a water bottle labelled with your child’s name. </a:t>
            </a:r>
            <a:endParaRPr lang="en-GB" sz="2000" dirty="0">
              <a:latin typeface="SassoonPrimaryInfant"/>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0DECDE8B-77FA-4DDC-A2D7-AC2BBDFE1FEA}"/>
              </a:ext>
            </a:extLst>
          </p:cNvPr>
          <p:cNvSpPr txBox="1"/>
          <p:nvPr/>
        </p:nvSpPr>
        <p:spPr>
          <a:xfrm>
            <a:off x="312823" y="2573994"/>
            <a:ext cx="8518357" cy="2616101"/>
          </a:xfrm>
          <a:prstGeom prst="rect">
            <a:avLst/>
          </a:prstGeom>
          <a:noFill/>
        </p:spPr>
        <p:txBody>
          <a:bodyPr wrap="square" rtlCol="0">
            <a:spAutoFit/>
          </a:bodyPr>
          <a:lstStyle/>
          <a:p>
            <a:endParaRPr lang="en-GB" sz="2400" dirty="0">
              <a:latin typeface="SassoonPrimaryInfant"/>
            </a:endParaRPr>
          </a:p>
          <a:p>
            <a:pPr algn="ctr"/>
            <a:r>
              <a:rPr lang="en-GB" sz="2000" dirty="0">
                <a:latin typeface="SassoonPrimaryInfant"/>
              </a:rPr>
              <a:t>At Cedars, we always have a wide variety of healthy, balanced meals available at lunchtime. Our menu runs on a 3 week cycle. </a:t>
            </a:r>
          </a:p>
          <a:p>
            <a:pPr algn="ctr"/>
            <a:r>
              <a:rPr lang="en-GB" sz="2000" dirty="0">
                <a:latin typeface="SassoonPrimaryInfant"/>
              </a:rPr>
              <a:t>Alternatively, your child can bring a </a:t>
            </a:r>
            <a:r>
              <a:rPr lang="en-GB" sz="2000" b="1" dirty="0">
                <a:latin typeface="SassoonPrimaryInfant"/>
              </a:rPr>
              <a:t>healthy packed lunch.</a:t>
            </a:r>
          </a:p>
          <a:p>
            <a:pPr algn="ctr"/>
            <a:endParaRPr lang="en-GB" sz="2000" b="1" dirty="0">
              <a:latin typeface="SassoonPrimaryInfant"/>
            </a:endParaRPr>
          </a:p>
          <a:p>
            <a:pPr algn="ctr"/>
            <a:r>
              <a:rPr lang="en-GB" sz="2000" b="1" dirty="0">
                <a:solidFill>
                  <a:srgbClr val="92D050"/>
                </a:solidFill>
                <a:latin typeface="SassoonPrimaryInfant"/>
              </a:rPr>
              <a:t>Children attending school are entitled to Free School Meals until Year 2. You can go onto the government website to see if you are entitled to Free School Meals after Year 2 – the link will be emailed out to you all. </a:t>
            </a:r>
          </a:p>
        </p:txBody>
      </p:sp>
      <p:pic>
        <p:nvPicPr>
          <p:cNvPr id="10" name="Picture 9">
            <a:extLst>
              <a:ext uri="{FF2B5EF4-FFF2-40B4-BE49-F238E27FC236}">
                <a16:creationId xmlns:a16="http://schemas.microsoft.com/office/drawing/2014/main" id="{A5551FDB-ED45-42A4-9E73-ADF0BAE0A600}"/>
              </a:ext>
            </a:extLst>
          </p:cNvPr>
          <p:cNvPicPr>
            <a:picLocks noChangeAspect="1"/>
          </p:cNvPicPr>
          <p:nvPr/>
        </p:nvPicPr>
        <p:blipFill>
          <a:blip r:embed="rId2"/>
          <a:stretch>
            <a:fillRect/>
          </a:stretch>
        </p:blipFill>
        <p:spPr>
          <a:xfrm>
            <a:off x="3129547" y="1786988"/>
            <a:ext cx="2884901" cy="953566"/>
          </a:xfrm>
          <a:prstGeom prst="rect">
            <a:avLst/>
          </a:prstGeom>
        </p:spPr>
      </p:pic>
    </p:spTree>
    <p:extLst>
      <p:ext uri="{BB962C8B-B14F-4D97-AF65-F5344CB8AC3E}">
        <p14:creationId xmlns:p14="http://schemas.microsoft.com/office/powerpoint/2010/main" val="6779438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B7449A5-C428-4E30-B891-43C8EAB08339}"/>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5">
            <a:extLst>
              <a:ext uri="{FF2B5EF4-FFF2-40B4-BE49-F238E27FC236}">
                <a16:creationId xmlns:a16="http://schemas.microsoft.com/office/drawing/2014/main" id="{D1FFC2FA-AB43-4D38-92DB-D3C3F224EA7B}"/>
              </a:ext>
            </a:extLst>
          </p:cNvPr>
          <p:cNvSpPr txBox="1">
            <a:spLocks/>
          </p:cNvSpPr>
          <p:nvPr/>
        </p:nvSpPr>
        <p:spPr>
          <a:xfrm>
            <a:off x="1277256" y="161359"/>
            <a:ext cx="6803571" cy="9223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solidFill>
                  <a:srgbClr val="92D050"/>
                </a:solidFill>
                <a:latin typeface="SassoonPrimaryInfant"/>
              </a:rPr>
              <a:t>School Uniform</a:t>
            </a:r>
          </a:p>
        </p:txBody>
      </p:sp>
      <p:sp>
        <p:nvSpPr>
          <p:cNvPr id="4" name="Content Placeholder 6">
            <a:extLst>
              <a:ext uri="{FF2B5EF4-FFF2-40B4-BE49-F238E27FC236}">
                <a16:creationId xmlns:a16="http://schemas.microsoft.com/office/drawing/2014/main" id="{3B97FA2F-2DFC-4825-B1A8-D2CFE48BA36D}"/>
              </a:ext>
            </a:extLst>
          </p:cNvPr>
          <p:cNvSpPr txBox="1">
            <a:spLocks/>
          </p:cNvSpPr>
          <p:nvPr/>
        </p:nvSpPr>
        <p:spPr bwMode="auto">
          <a:xfrm>
            <a:off x="191588" y="6246468"/>
            <a:ext cx="8760823" cy="458788"/>
          </a:xfrm>
          <a:prstGeom prst="rect">
            <a:avLst/>
          </a:prstGeom>
          <a:noFill/>
          <a:ln w="9525">
            <a:noFill/>
            <a:round/>
            <a:headEnd/>
            <a:tailEnd/>
          </a:ln>
        </p:spPr>
        <p:txBody>
          <a:bodyPr lIns="90000" tIns="46800" rIns="90000" bIns="46800"/>
          <a:lstStyle/>
          <a:p>
            <a:pPr marL="342900" indent="-342900">
              <a:spcBef>
                <a:spcPts val="800"/>
              </a:spcBef>
              <a:buClr>
                <a:srgbClr val="000000"/>
              </a:buClr>
              <a:buSzPct val="100000"/>
              <a:defRPr/>
            </a:pPr>
            <a:r>
              <a:rPr lang="en-GB" sz="2800" dirty="0">
                <a:solidFill>
                  <a:srgbClr val="92D050"/>
                </a:solidFill>
                <a:latin typeface="SassoonPrimaryInfant"/>
              </a:rPr>
              <a:t>Please write your child’s name in ALL of their clothing.</a:t>
            </a:r>
          </a:p>
          <a:p>
            <a:pPr marL="342900" indent="-342900">
              <a:spcBef>
                <a:spcPts val="800"/>
              </a:spcBef>
              <a:buClr>
                <a:srgbClr val="000000"/>
              </a:buClr>
              <a:buSzPct val="100000"/>
              <a:buFont typeface="Times New Roman" pitchFamily="18" charset="0"/>
              <a:buNone/>
              <a:defRPr/>
            </a:pPr>
            <a:endParaRPr lang="en-GB" sz="3200" dirty="0">
              <a:solidFill>
                <a:schemeClr val="tx1"/>
              </a:solidFill>
              <a:latin typeface="+mn-lt"/>
            </a:endParaRPr>
          </a:p>
        </p:txBody>
      </p:sp>
      <p:pic>
        <p:nvPicPr>
          <p:cNvPr id="5" name="Picture 1">
            <a:extLst>
              <a:ext uri="{FF2B5EF4-FFF2-40B4-BE49-F238E27FC236}">
                <a16:creationId xmlns:a16="http://schemas.microsoft.com/office/drawing/2014/main" id="{C5F86112-80F9-484A-BEC8-24B60BCCC3A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49" t="27596" r="50920" b="33060"/>
          <a:stretch>
            <a:fillRect/>
          </a:stretch>
        </p:blipFill>
        <p:spPr bwMode="auto">
          <a:xfrm>
            <a:off x="4924759" y="919790"/>
            <a:ext cx="2588507" cy="135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0BFE0D61-4736-4141-9BCF-93B9D52223AF}"/>
              </a:ext>
            </a:extLst>
          </p:cNvPr>
          <p:cNvPicPr>
            <a:picLocks noChangeAspect="1"/>
          </p:cNvPicPr>
          <p:nvPr/>
        </p:nvPicPr>
        <p:blipFill>
          <a:blip r:embed="rId3"/>
          <a:stretch>
            <a:fillRect/>
          </a:stretch>
        </p:blipFill>
        <p:spPr>
          <a:xfrm>
            <a:off x="6348833" y="2432569"/>
            <a:ext cx="1083977" cy="1433456"/>
          </a:xfrm>
          <a:prstGeom prst="rect">
            <a:avLst/>
          </a:prstGeom>
        </p:spPr>
      </p:pic>
      <p:sp>
        <p:nvSpPr>
          <p:cNvPr id="7" name="Content Placeholder 6">
            <a:extLst>
              <a:ext uri="{FF2B5EF4-FFF2-40B4-BE49-F238E27FC236}">
                <a16:creationId xmlns:a16="http://schemas.microsoft.com/office/drawing/2014/main" id="{D63421F9-22D0-4F9F-8DBC-6F0A74C7207F}"/>
              </a:ext>
            </a:extLst>
          </p:cNvPr>
          <p:cNvSpPr txBox="1">
            <a:spLocks/>
          </p:cNvSpPr>
          <p:nvPr/>
        </p:nvSpPr>
        <p:spPr>
          <a:xfrm>
            <a:off x="309880" y="1093335"/>
            <a:ext cx="6308633" cy="49006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Times New Roman" panose="02020603050405020304" pitchFamily="18" charset="0"/>
              <a:buNone/>
            </a:pPr>
            <a:r>
              <a:rPr lang="en-GB" altLang="en-US" sz="2400" b="1" dirty="0">
                <a:latin typeface="SassoonPrimaryInfant" pitchFamily="2" charset="0"/>
              </a:rPr>
              <a:t> </a:t>
            </a:r>
            <a:r>
              <a:rPr lang="en-GB" altLang="en-US" sz="2400" b="1" u="sng" dirty="0">
                <a:latin typeface="SassoonPrimaryInfant"/>
              </a:rPr>
              <a:t>All Children</a:t>
            </a:r>
            <a:r>
              <a:rPr lang="en-GB" altLang="en-US" sz="2400" b="1" dirty="0">
                <a:latin typeface="SassoonPrimaryInfant"/>
              </a:rPr>
              <a:t> </a:t>
            </a:r>
          </a:p>
          <a:p>
            <a:r>
              <a:rPr lang="en-GB" altLang="en-US" sz="2400" dirty="0">
                <a:latin typeface="SassoonPrimaryInfant"/>
              </a:rPr>
              <a:t> Purple sweatshirt or cardigan</a:t>
            </a:r>
          </a:p>
          <a:p>
            <a:r>
              <a:rPr lang="en-GB" altLang="en-US" sz="2400" dirty="0">
                <a:latin typeface="SassoonPrimaryInfant"/>
              </a:rPr>
              <a:t> White polo shirt </a:t>
            </a:r>
          </a:p>
          <a:p>
            <a:r>
              <a:rPr lang="en-GB" altLang="en-US" sz="2400" dirty="0">
                <a:latin typeface="SassoonPrimaryInfant"/>
              </a:rPr>
              <a:t> Grey trousers, skirt or pinafore</a:t>
            </a:r>
          </a:p>
          <a:p>
            <a:r>
              <a:rPr lang="en-GB" altLang="en-US" sz="2400" dirty="0">
                <a:latin typeface="SassoonPrimaryInfant"/>
              </a:rPr>
              <a:t> Grey, white or black socks </a:t>
            </a:r>
          </a:p>
          <a:p>
            <a:r>
              <a:rPr lang="en-GB" altLang="en-US" sz="2400" dirty="0">
                <a:latin typeface="SassoonPrimaryInfant"/>
              </a:rPr>
              <a:t> Sensible black shoes – not trainers </a:t>
            </a:r>
          </a:p>
          <a:p>
            <a:pPr>
              <a:buFont typeface="Times New Roman" panose="02020603050405020304" pitchFamily="18" charset="0"/>
              <a:buNone/>
            </a:pPr>
            <a:r>
              <a:rPr lang="en-GB" altLang="en-US" sz="2400" dirty="0">
                <a:latin typeface="SassoonPrimaryInfant"/>
              </a:rPr>
              <a:t> </a:t>
            </a:r>
            <a:endParaRPr lang="en-GB" altLang="en-US" sz="2400" u="sng" dirty="0">
              <a:latin typeface="SassoonPrimaryInfant"/>
            </a:endParaRPr>
          </a:p>
          <a:p>
            <a:pPr marL="0" indent="0">
              <a:buNone/>
            </a:pPr>
            <a:r>
              <a:rPr lang="en-GB" altLang="en-US" sz="2400" b="1" u="sng" dirty="0">
                <a:latin typeface="SassoonPrimaryInfant"/>
              </a:rPr>
              <a:t>Summertime </a:t>
            </a:r>
          </a:p>
          <a:p>
            <a:r>
              <a:rPr lang="en-GB" altLang="en-US" sz="2400" dirty="0">
                <a:latin typeface="SassoonPrimaryInfant"/>
              </a:rPr>
              <a:t>Purple gingham or chequered dresses for girls</a:t>
            </a:r>
          </a:p>
          <a:p>
            <a:r>
              <a:rPr lang="en-GB" altLang="en-US" sz="2400" dirty="0">
                <a:latin typeface="SassoonPrimaryInfant"/>
              </a:rPr>
              <a:t> Grey school shorts for boys</a:t>
            </a:r>
          </a:p>
          <a:p>
            <a:pPr>
              <a:buFont typeface="Times New Roman" panose="02020603050405020304" pitchFamily="18" charset="0"/>
              <a:buNone/>
            </a:pPr>
            <a:endParaRPr lang="en-GB" altLang="en-US" sz="1600" dirty="0">
              <a:latin typeface="SassoonPrimaryInfant" pitchFamily="2" charset="0"/>
            </a:endParaRPr>
          </a:p>
        </p:txBody>
      </p:sp>
      <p:pic>
        <p:nvPicPr>
          <p:cNvPr id="5122" name="Picture 2" descr="Cedars Skirt - Whittakers School Wear">
            <a:extLst>
              <a:ext uri="{FF2B5EF4-FFF2-40B4-BE49-F238E27FC236}">
                <a16:creationId xmlns:a16="http://schemas.microsoft.com/office/drawing/2014/main" id="{9143911A-214E-43F4-804A-0DFBF1378E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25508" y="2553269"/>
            <a:ext cx="1672306" cy="146605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a:extLst>
              <a:ext uri="{FF2B5EF4-FFF2-40B4-BE49-F238E27FC236}">
                <a16:creationId xmlns:a16="http://schemas.microsoft.com/office/drawing/2014/main" id="{62C4F6D4-8384-4DA7-ABDF-4CD1385C2D2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11476"/>
          <a:stretch/>
        </p:blipFill>
        <p:spPr bwMode="auto">
          <a:xfrm>
            <a:off x="7689203" y="849774"/>
            <a:ext cx="1144917" cy="135052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D57ABC6C-9495-47F8-9648-8C4F5D10095C}"/>
              </a:ext>
            </a:extLst>
          </p:cNvPr>
          <p:cNvPicPr>
            <a:picLocks noChangeAspect="1"/>
          </p:cNvPicPr>
          <p:nvPr/>
        </p:nvPicPr>
        <p:blipFill>
          <a:blip r:embed="rId6"/>
          <a:stretch>
            <a:fillRect/>
          </a:stretch>
        </p:blipFill>
        <p:spPr>
          <a:xfrm>
            <a:off x="5097811" y="2514221"/>
            <a:ext cx="976086" cy="1300635"/>
          </a:xfrm>
          <a:prstGeom prst="rect">
            <a:avLst/>
          </a:prstGeom>
        </p:spPr>
      </p:pic>
      <p:pic>
        <p:nvPicPr>
          <p:cNvPr id="11" name="Picture 10">
            <a:extLst>
              <a:ext uri="{FF2B5EF4-FFF2-40B4-BE49-F238E27FC236}">
                <a16:creationId xmlns:a16="http://schemas.microsoft.com/office/drawing/2014/main" id="{B74D371E-FB32-4A5C-86E5-A13D481618E5}"/>
              </a:ext>
            </a:extLst>
          </p:cNvPr>
          <p:cNvPicPr>
            <a:picLocks noChangeAspect="1"/>
          </p:cNvPicPr>
          <p:nvPr/>
        </p:nvPicPr>
        <p:blipFill>
          <a:blip r:embed="rId7"/>
          <a:stretch>
            <a:fillRect/>
          </a:stretch>
        </p:blipFill>
        <p:spPr>
          <a:xfrm>
            <a:off x="6386404" y="4768938"/>
            <a:ext cx="1083977" cy="1133320"/>
          </a:xfrm>
          <a:prstGeom prst="rect">
            <a:avLst/>
          </a:prstGeom>
        </p:spPr>
      </p:pic>
      <p:pic>
        <p:nvPicPr>
          <p:cNvPr id="13" name="Picture 12">
            <a:extLst>
              <a:ext uri="{FF2B5EF4-FFF2-40B4-BE49-F238E27FC236}">
                <a16:creationId xmlns:a16="http://schemas.microsoft.com/office/drawing/2014/main" id="{13512654-0418-465C-9A36-0F5CED2BFA1D}"/>
              </a:ext>
            </a:extLst>
          </p:cNvPr>
          <p:cNvPicPr>
            <a:picLocks noChangeAspect="1"/>
          </p:cNvPicPr>
          <p:nvPr/>
        </p:nvPicPr>
        <p:blipFill>
          <a:blip r:embed="rId8"/>
          <a:stretch>
            <a:fillRect/>
          </a:stretch>
        </p:blipFill>
        <p:spPr>
          <a:xfrm>
            <a:off x="7765201" y="4753568"/>
            <a:ext cx="1083978" cy="1148690"/>
          </a:xfrm>
          <a:prstGeom prst="rect">
            <a:avLst/>
          </a:prstGeom>
        </p:spPr>
      </p:pic>
    </p:spTree>
    <p:extLst>
      <p:ext uri="{BB962C8B-B14F-4D97-AF65-F5344CB8AC3E}">
        <p14:creationId xmlns:p14="http://schemas.microsoft.com/office/powerpoint/2010/main" val="329889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B7449A5-C428-4E30-B891-43C8EAB08339}"/>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6">
            <a:extLst>
              <a:ext uri="{FF2B5EF4-FFF2-40B4-BE49-F238E27FC236}">
                <a16:creationId xmlns:a16="http://schemas.microsoft.com/office/drawing/2014/main" id="{983AE8F8-AE48-4083-A8CE-634FAE2E9247}"/>
              </a:ext>
            </a:extLst>
          </p:cNvPr>
          <p:cNvSpPr txBox="1">
            <a:spLocks/>
          </p:cNvSpPr>
          <p:nvPr/>
        </p:nvSpPr>
        <p:spPr bwMode="auto">
          <a:xfrm>
            <a:off x="610508" y="1399383"/>
            <a:ext cx="7154636" cy="2241096"/>
          </a:xfrm>
          <a:prstGeom prst="rect">
            <a:avLst/>
          </a:prstGeom>
          <a:noFill/>
          <a:ln w="9525">
            <a:noFill/>
            <a:round/>
            <a:headEnd/>
            <a:tailEnd/>
          </a:ln>
        </p:spPr>
        <p:txBody>
          <a:bodyPr lIns="90000" tIns="46800" rIns="90000" bIns="46800"/>
          <a:lstStyle/>
          <a:p>
            <a:pPr marL="342900" indent="-342900">
              <a:spcBef>
                <a:spcPts val="800"/>
              </a:spcBef>
              <a:buClr>
                <a:srgbClr val="000000"/>
              </a:buClr>
              <a:buSzPct val="100000"/>
              <a:defRPr/>
            </a:pPr>
            <a:r>
              <a:rPr lang="en-GB" sz="2400" b="1" u="sng" dirty="0">
                <a:solidFill>
                  <a:schemeClr val="tx1"/>
                </a:solidFill>
                <a:latin typeface="SassoonPrimaryInfant"/>
              </a:rPr>
              <a:t>PE Uniform</a:t>
            </a:r>
            <a:endParaRPr lang="en-GB" sz="2400" b="1" dirty="0">
              <a:solidFill>
                <a:schemeClr val="tx1"/>
              </a:solidFill>
              <a:latin typeface="SassoonPrimaryInfant"/>
            </a:endParaRPr>
          </a:p>
          <a:p>
            <a:pPr>
              <a:buFont typeface="Arial" pitchFamily="34" charset="0"/>
              <a:buChar char="•"/>
              <a:defRPr/>
            </a:pPr>
            <a:r>
              <a:rPr lang="en-GB" sz="2400" dirty="0">
                <a:solidFill>
                  <a:schemeClr val="tx1"/>
                </a:solidFill>
                <a:latin typeface="SassoonPrimaryInfant"/>
              </a:rPr>
              <a:t> Black shorts, white t-shirt and black slip-on pumps </a:t>
            </a:r>
          </a:p>
          <a:p>
            <a:pPr>
              <a:buFont typeface="Arial" pitchFamily="34" charset="0"/>
              <a:buChar char="•"/>
              <a:defRPr/>
            </a:pPr>
            <a:r>
              <a:rPr lang="en-GB" sz="2400" dirty="0">
                <a:solidFill>
                  <a:schemeClr val="tx1"/>
                </a:solidFill>
                <a:latin typeface="SassoonPrimaryInfant"/>
              </a:rPr>
              <a:t> Draw-string bag </a:t>
            </a:r>
          </a:p>
          <a:p>
            <a:pPr>
              <a:buFont typeface="Arial" pitchFamily="34" charset="0"/>
              <a:buChar char="•"/>
              <a:defRPr/>
            </a:pPr>
            <a:r>
              <a:rPr lang="en-GB" sz="2400" dirty="0">
                <a:solidFill>
                  <a:schemeClr val="tx1"/>
                </a:solidFill>
                <a:latin typeface="SassoonPrimaryInfant"/>
              </a:rPr>
              <a:t> Hooded purple sweatshirt (Whittakers)</a:t>
            </a:r>
          </a:p>
          <a:p>
            <a:pPr marL="342900" indent="-342900">
              <a:spcBef>
                <a:spcPts val="800"/>
              </a:spcBef>
              <a:buClr>
                <a:srgbClr val="000000"/>
              </a:buClr>
              <a:buSzPct val="100000"/>
              <a:buFont typeface="Times New Roman" pitchFamily="18" charset="0"/>
              <a:buNone/>
              <a:defRPr/>
            </a:pPr>
            <a:endParaRPr lang="en-GB" sz="3200" dirty="0">
              <a:solidFill>
                <a:schemeClr val="tx1"/>
              </a:solidFill>
              <a:latin typeface="+mn-lt"/>
            </a:endParaRPr>
          </a:p>
        </p:txBody>
      </p:sp>
      <p:sp>
        <p:nvSpPr>
          <p:cNvPr id="4" name="Content Placeholder 6">
            <a:extLst>
              <a:ext uri="{FF2B5EF4-FFF2-40B4-BE49-F238E27FC236}">
                <a16:creationId xmlns:a16="http://schemas.microsoft.com/office/drawing/2014/main" id="{3F48ED44-D1A6-4AD9-879A-8A7EB0479FD6}"/>
              </a:ext>
            </a:extLst>
          </p:cNvPr>
          <p:cNvSpPr txBox="1">
            <a:spLocks/>
          </p:cNvSpPr>
          <p:nvPr/>
        </p:nvSpPr>
        <p:spPr bwMode="auto">
          <a:xfrm>
            <a:off x="195181" y="4734039"/>
            <a:ext cx="8736784" cy="1657350"/>
          </a:xfrm>
          <a:prstGeom prst="rect">
            <a:avLst/>
          </a:prstGeom>
          <a:noFill/>
          <a:ln w="9525">
            <a:noFill/>
            <a:round/>
            <a:headEnd/>
            <a:tailEnd/>
          </a:ln>
        </p:spPr>
        <p:txBody>
          <a:bodyPr lIns="90000" tIns="46800" rIns="90000" bIns="46800"/>
          <a:lstStyle/>
          <a:p>
            <a:pPr>
              <a:defRPr/>
            </a:pPr>
            <a:r>
              <a:rPr lang="en-GB" sz="2400" b="1" u="sng" dirty="0">
                <a:solidFill>
                  <a:schemeClr val="tx1"/>
                </a:solidFill>
                <a:latin typeface="SassoonPrimaryInfant"/>
              </a:rPr>
              <a:t>Jewellery</a:t>
            </a:r>
            <a:r>
              <a:rPr lang="en-GB" sz="2400" b="1" dirty="0">
                <a:solidFill>
                  <a:schemeClr val="tx1"/>
                </a:solidFill>
                <a:latin typeface="SassoonPrimaryInfant"/>
              </a:rPr>
              <a:t> </a:t>
            </a:r>
          </a:p>
          <a:p>
            <a:pPr>
              <a:defRPr/>
            </a:pPr>
            <a:r>
              <a:rPr lang="en-GB" sz="2400" dirty="0">
                <a:solidFill>
                  <a:schemeClr val="tx1"/>
                </a:solidFill>
                <a:latin typeface="SassoonPrimaryInfant"/>
              </a:rPr>
              <a:t>No Jewellery apart from studs – these must be removed on PE days</a:t>
            </a:r>
          </a:p>
          <a:p>
            <a:pPr marL="342900" indent="-342900">
              <a:spcBef>
                <a:spcPts val="800"/>
              </a:spcBef>
              <a:buClr>
                <a:srgbClr val="000000"/>
              </a:buClr>
              <a:buSzPct val="100000"/>
              <a:buFont typeface="Times New Roman" pitchFamily="18" charset="0"/>
              <a:buNone/>
              <a:defRPr/>
            </a:pPr>
            <a:endParaRPr lang="en-GB" sz="3200" dirty="0">
              <a:solidFill>
                <a:schemeClr val="tx1"/>
              </a:solidFill>
              <a:latin typeface="+mn-lt"/>
            </a:endParaRPr>
          </a:p>
        </p:txBody>
      </p:sp>
      <p:sp>
        <p:nvSpPr>
          <p:cNvPr id="5" name="Title 5">
            <a:extLst>
              <a:ext uri="{FF2B5EF4-FFF2-40B4-BE49-F238E27FC236}">
                <a16:creationId xmlns:a16="http://schemas.microsoft.com/office/drawing/2014/main" id="{7331D12B-4A7F-4B16-9829-D61CD9DB4419}"/>
              </a:ext>
            </a:extLst>
          </p:cNvPr>
          <p:cNvSpPr txBox="1">
            <a:spLocks/>
          </p:cNvSpPr>
          <p:nvPr/>
        </p:nvSpPr>
        <p:spPr>
          <a:xfrm>
            <a:off x="1277256" y="161359"/>
            <a:ext cx="6803571" cy="9223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solidFill>
                  <a:srgbClr val="92D050"/>
                </a:solidFill>
                <a:latin typeface="SassoonPrimaryInfant"/>
              </a:rPr>
              <a:t>School Uniform</a:t>
            </a:r>
          </a:p>
        </p:txBody>
      </p:sp>
      <p:pic>
        <p:nvPicPr>
          <p:cNvPr id="6" name="Picture 5">
            <a:extLst>
              <a:ext uri="{FF2B5EF4-FFF2-40B4-BE49-F238E27FC236}">
                <a16:creationId xmlns:a16="http://schemas.microsoft.com/office/drawing/2014/main" id="{05C04704-5396-4B4B-B63D-9191C009F8DC}"/>
              </a:ext>
            </a:extLst>
          </p:cNvPr>
          <p:cNvPicPr>
            <a:picLocks noChangeAspect="1"/>
          </p:cNvPicPr>
          <p:nvPr/>
        </p:nvPicPr>
        <p:blipFill rotWithShape="1">
          <a:blip r:embed="rId2"/>
          <a:srcRect t="6982" b="15192"/>
          <a:stretch/>
        </p:blipFill>
        <p:spPr>
          <a:xfrm>
            <a:off x="7224072" y="2913381"/>
            <a:ext cx="1538926" cy="1803765"/>
          </a:xfrm>
          <a:prstGeom prst="rect">
            <a:avLst/>
          </a:prstGeom>
        </p:spPr>
      </p:pic>
      <p:pic>
        <p:nvPicPr>
          <p:cNvPr id="7" name="Picture 6">
            <a:extLst>
              <a:ext uri="{FF2B5EF4-FFF2-40B4-BE49-F238E27FC236}">
                <a16:creationId xmlns:a16="http://schemas.microsoft.com/office/drawing/2014/main" id="{7D0EA08D-8020-4495-AA82-13CFE8FAF4F3}"/>
              </a:ext>
            </a:extLst>
          </p:cNvPr>
          <p:cNvPicPr>
            <a:picLocks noChangeAspect="1"/>
          </p:cNvPicPr>
          <p:nvPr/>
        </p:nvPicPr>
        <p:blipFill>
          <a:blip r:embed="rId3"/>
          <a:stretch>
            <a:fillRect/>
          </a:stretch>
        </p:blipFill>
        <p:spPr>
          <a:xfrm>
            <a:off x="195181" y="3047317"/>
            <a:ext cx="1535339" cy="1535339"/>
          </a:xfrm>
          <a:prstGeom prst="rect">
            <a:avLst/>
          </a:prstGeom>
        </p:spPr>
      </p:pic>
      <p:pic>
        <p:nvPicPr>
          <p:cNvPr id="8" name="Picture 7">
            <a:extLst>
              <a:ext uri="{FF2B5EF4-FFF2-40B4-BE49-F238E27FC236}">
                <a16:creationId xmlns:a16="http://schemas.microsoft.com/office/drawing/2014/main" id="{29A9103A-3C83-4E37-B17A-3F71A3221ECC}"/>
              </a:ext>
            </a:extLst>
          </p:cNvPr>
          <p:cNvPicPr>
            <a:picLocks noChangeAspect="1"/>
          </p:cNvPicPr>
          <p:nvPr/>
        </p:nvPicPr>
        <p:blipFill>
          <a:blip r:embed="rId4"/>
          <a:stretch>
            <a:fillRect/>
          </a:stretch>
        </p:blipFill>
        <p:spPr>
          <a:xfrm>
            <a:off x="3668525" y="3100833"/>
            <a:ext cx="1552160" cy="1535340"/>
          </a:xfrm>
          <a:prstGeom prst="rect">
            <a:avLst/>
          </a:prstGeom>
        </p:spPr>
      </p:pic>
      <p:pic>
        <p:nvPicPr>
          <p:cNvPr id="9" name="Picture 8">
            <a:extLst>
              <a:ext uri="{FF2B5EF4-FFF2-40B4-BE49-F238E27FC236}">
                <a16:creationId xmlns:a16="http://schemas.microsoft.com/office/drawing/2014/main" id="{F99ADB69-95EF-44CF-8289-1DBF22C1A2E9}"/>
              </a:ext>
            </a:extLst>
          </p:cNvPr>
          <p:cNvPicPr>
            <a:picLocks noChangeAspect="1"/>
          </p:cNvPicPr>
          <p:nvPr/>
        </p:nvPicPr>
        <p:blipFill>
          <a:blip r:embed="rId5"/>
          <a:stretch>
            <a:fillRect/>
          </a:stretch>
        </p:blipFill>
        <p:spPr>
          <a:xfrm>
            <a:off x="1883420" y="3106394"/>
            <a:ext cx="1473545" cy="1473545"/>
          </a:xfrm>
          <a:prstGeom prst="rect">
            <a:avLst/>
          </a:prstGeom>
        </p:spPr>
      </p:pic>
      <p:pic>
        <p:nvPicPr>
          <p:cNvPr id="10" name="Picture 9">
            <a:extLst>
              <a:ext uri="{FF2B5EF4-FFF2-40B4-BE49-F238E27FC236}">
                <a16:creationId xmlns:a16="http://schemas.microsoft.com/office/drawing/2014/main" id="{1FBFB6E4-DCA3-4F13-8A93-A2947C3B2427}"/>
              </a:ext>
            </a:extLst>
          </p:cNvPr>
          <p:cNvPicPr>
            <a:picLocks noChangeAspect="1"/>
          </p:cNvPicPr>
          <p:nvPr/>
        </p:nvPicPr>
        <p:blipFill rotWithShape="1">
          <a:blip r:embed="rId6"/>
          <a:srcRect t="12275" b="12871"/>
          <a:stretch/>
        </p:blipFill>
        <p:spPr>
          <a:xfrm>
            <a:off x="5399045" y="3128289"/>
            <a:ext cx="1538926" cy="1535340"/>
          </a:xfrm>
          <a:prstGeom prst="rect">
            <a:avLst/>
          </a:prstGeom>
        </p:spPr>
      </p:pic>
    </p:spTree>
    <p:extLst>
      <p:ext uri="{BB962C8B-B14F-4D97-AF65-F5344CB8AC3E}">
        <p14:creationId xmlns:p14="http://schemas.microsoft.com/office/powerpoint/2010/main" val="35196182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B7449A5-C428-4E30-B891-43C8EAB08339}"/>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cedars bookbag_opt">
            <a:extLst>
              <a:ext uri="{FF2B5EF4-FFF2-40B4-BE49-F238E27FC236}">
                <a16:creationId xmlns:a16="http://schemas.microsoft.com/office/drawing/2014/main" id="{8B8279EC-5599-469A-8DB8-765902752F35}"/>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37943" y="4503148"/>
            <a:ext cx="2825749" cy="222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5F33E989-01D6-48F3-82B6-6EAA16B78FDE}"/>
              </a:ext>
            </a:extLst>
          </p:cNvPr>
          <p:cNvSpPr txBox="1">
            <a:spLocks/>
          </p:cNvSpPr>
          <p:nvPr/>
        </p:nvSpPr>
        <p:spPr>
          <a:xfrm>
            <a:off x="468085" y="405267"/>
            <a:ext cx="8207829" cy="113982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solidFill>
                  <a:srgbClr val="92D050"/>
                </a:solidFill>
                <a:latin typeface="SassoonPrimaryInfant"/>
              </a:rPr>
              <a:t>Purple School Bags</a:t>
            </a:r>
          </a:p>
        </p:txBody>
      </p:sp>
      <p:sp>
        <p:nvSpPr>
          <p:cNvPr id="5" name="Content Placeholder 6">
            <a:extLst>
              <a:ext uri="{FF2B5EF4-FFF2-40B4-BE49-F238E27FC236}">
                <a16:creationId xmlns:a16="http://schemas.microsoft.com/office/drawing/2014/main" id="{2C039C0A-6C39-40B7-B97D-65D595D9D329}"/>
              </a:ext>
            </a:extLst>
          </p:cNvPr>
          <p:cNvSpPr txBox="1">
            <a:spLocks/>
          </p:cNvSpPr>
          <p:nvPr/>
        </p:nvSpPr>
        <p:spPr>
          <a:xfrm>
            <a:off x="457200" y="1600200"/>
            <a:ext cx="8406492" cy="45227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u="sng" dirty="0">
                <a:latin typeface="SassoonPrimaryInfant"/>
              </a:rPr>
              <a:t>Purple Book Bags:</a:t>
            </a:r>
            <a:endParaRPr lang="en-GB" altLang="en-US" sz="2400" dirty="0">
              <a:latin typeface="SassoonPrimaryInfant"/>
            </a:endParaRPr>
          </a:p>
          <a:p>
            <a:r>
              <a:rPr lang="en-GB" altLang="en-US" sz="2400" dirty="0">
                <a:latin typeface="SassoonPrimaryInfant"/>
              </a:rPr>
              <a:t>Purple book bags with the school logo on are also available from Whittakers. </a:t>
            </a:r>
          </a:p>
          <a:p>
            <a:r>
              <a:rPr lang="en-GB" altLang="en-US" sz="2400" dirty="0">
                <a:latin typeface="SassoonPrimaryInfant"/>
              </a:rPr>
              <a:t>These are to be brought into school </a:t>
            </a:r>
            <a:r>
              <a:rPr lang="en-GB" altLang="en-US" sz="2400" b="1" dirty="0">
                <a:latin typeface="SassoonPrimaryInfant"/>
              </a:rPr>
              <a:t>every day </a:t>
            </a:r>
            <a:r>
              <a:rPr lang="en-GB" altLang="en-US" sz="2400" dirty="0">
                <a:latin typeface="SassoonPrimaryInfant"/>
              </a:rPr>
              <a:t>with your child’s reading book, homework and library book.</a:t>
            </a:r>
          </a:p>
          <a:p>
            <a:r>
              <a:rPr lang="en-GB" altLang="en-US" sz="2400" dirty="0">
                <a:latin typeface="SassoonPrimaryInfant"/>
              </a:rPr>
              <a:t>Please be sure to check these each evening and empty as needed. Often any correspondence and letter will be in these bags to ensure their safe journey home.</a:t>
            </a:r>
          </a:p>
          <a:p>
            <a:pPr>
              <a:buFont typeface="Times New Roman" panose="02020603050405020304" pitchFamily="18" charset="0"/>
              <a:buNone/>
            </a:pPr>
            <a:endParaRPr lang="en-GB" altLang="en-US" dirty="0">
              <a:latin typeface="SassoonPrimaryInfant"/>
            </a:endParaRPr>
          </a:p>
        </p:txBody>
      </p:sp>
    </p:spTree>
    <p:extLst>
      <p:ext uri="{BB962C8B-B14F-4D97-AF65-F5344CB8AC3E}">
        <p14:creationId xmlns:p14="http://schemas.microsoft.com/office/powerpoint/2010/main" val="3824291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AutoShape 1"/>
          <p:cNvSpPr>
            <a:spLocks noChangeShapeType="1"/>
          </p:cNvSpPr>
          <p:nvPr/>
        </p:nvSpPr>
        <p:spPr bwMode="auto">
          <a:xfrm>
            <a:off x="7049771" y="6246468"/>
            <a:ext cx="271463" cy="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Content Placeholder 6">
            <a:extLst>
              <a:ext uri="{FF2B5EF4-FFF2-40B4-BE49-F238E27FC236}">
                <a16:creationId xmlns:a16="http://schemas.microsoft.com/office/drawing/2014/main" id="{3B97FA2F-2DFC-4825-B1A8-D2CFE48BA36D}"/>
              </a:ext>
            </a:extLst>
          </p:cNvPr>
          <p:cNvSpPr txBox="1">
            <a:spLocks/>
          </p:cNvSpPr>
          <p:nvPr/>
        </p:nvSpPr>
        <p:spPr bwMode="auto">
          <a:xfrm>
            <a:off x="383177" y="6017074"/>
            <a:ext cx="8760823" cy="458788"/>
          </a:xfrm>
          <a:prstGeom prst="rect">
            <a:avLst/>
          </a:prstGeom>
          <a:noFill/>
          <a:ln w="9525">
            <a:noFill/>
            <a:round/>
            <a:headEnd/>
            <a:tailEnd/>
          </a:ln>
        </p:spPr>
        <p:txBody>
          <a:bodyPr lIns="90000" tIns="46800" rIns="90000" bIns="46800"/>
          <a:lstStyle/>
          <a:p>
            <a:pPr marL="342900" indent="-342900">
              <a:spcBef>
                <a:spcPts val="800"/>
              </a:spcBef>
              <a:buClr>
                <a:srgbClr val="000000"/>
              </a:buClr>
              <a:buSzPct val="100000"/>
              <a:defRPr/>
            </a:pPr>
            <a:r>
              <a:rPr lang="en-GB" sz="2400" dirty="0">
                <a:latin typeface="SassoonPrimaryInfant"/>
              </a:rPr>
              <a:t>You can download the app onto your smart phone</a:t>
            </a:r>
          </a:p>
          <a:p>
            <a:pPr marL="342900" indent="-342900">
              <a:spcBef>
                <a:spcPts val="800"/>
              </a:spcBef>
              <a:buClr>
                <a:srgbClr val="000000"/>
              </a:buClr>
              <a:buSzPct val="100000"/>
              <a:buFont typeface="Times New Roman" pitchFamily="18" charset="0"/>
              <a:buNone/>
              <a:defRPr/>
            </a:pPr>
            <a:endParaRPr lang="en-GB" sz="3200" dirty="0">
              <a:solidFill>
                <a:schemeClr val="tx1"/>
              </a:solidFill>
              <a:latin typeface="+mn-lt"/>
            </a:endParaRPr>
          </a:p>
        </p:txBody>
      </p:sp>
      <p:pic>
        <p:nvPicPr>
          <p:cNvPr id="2052" name="Picture 4" descr="Evidence Me by 2Simple - Apps on Google Play"/>
          <p:cNvPicPr>
            <a:picLocks noChangeAspect="1" noChangeArrowheads="1"/>
          </p:cNvPicPr>
          <p:nvPr/>
        </p:nvPicPr>
        <p:blipFill>
          <a:blip r:embed="rId2" r:link="rId3" cstate="hqprint">
            <a:extLst>
              <a:ext uri="{28A0092B-C50C-407E-A947-70E740481C1C}">
                <a14:useLocalDpi xmlns:a14="http://schemas.microsoft.com/office/drawing/2010/main" val="0"/>
              </a:ext>
            </a:extLst>
          </a:blip>
          <a:srcRect/>
          <a:stretch>
            <a:fillRect/>
          </a:stretch>
        </p:blipFill>
        <p:spPr bwMode="auto">
          <a:xfrm>
            <a:off x="7551511" y="5844037"/>
            <a:ext cx="804862" cy="80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5B7449A5-C428-4E30-B891-43C8EAB08339}"/>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3" name="Picture 275" descr="Logo&#10;&#10;Description automatically generate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7782" y="359569"/>
            <a:ext cx="4708798" cy="129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83177" y="1832020"/>
            <a:ext cx="6666594" cy="646331"/>
          </a:xfrm>
          <a:prstGeom prst="rect">
            <a:avLst/>
          </a:prstGeom>
        </p:spPr>
        <p:txBody>
          <a:bodyPr wrap="square">
            <a:spAutoFit/>
          </a:bodyPr>
          <a:lstStyle/>
          <a:p>
            <a:pPr algn="ctr">
              <a:spcAft>
                <a:spcPts val="0"/>
              </a:spcAft>
            </a:pPr>
            <a:r>
              <a:rPr lang="en-GB" dirty="0">
                <a:latin typeface="SassoonPrimaryInfant" pitchFamily="2" charset="0"/>
                <a:ea typeface="Times New Roman" panose="02020603050405020304" pitchFamily="18" charset="0"/>
              </a:rPr>
              <a:t>As a school we are going to be using a new system called Evidence Me that will allow us to share what your child is doing in school.</a:t>
            </a:r>
            <a:endParaRPr lang="en-GB" sz="2000" dirty="0">
              <a:effectLst/>
              <a:latin typeface="SassoonPrimaryInfant" pitchFamily="2" charset="0"/>
              <a:ea typeface="Times New Roman" panose="02020603050405020304" pitchFamily="18" charset="0"/>
            </a:endParaRPr>
          </a:p>
        </p:txBody>
      </p:sp>
      <p:pic>
        <p:nvPicPr>
          <p:cNvPr id="2055" name="Picture 7" descr="Evidence Me | Your learning stories platform - 2simple.co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7271" y="2461775"/>
            <a:ext cx="4762500" cy="3571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8173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4CBD0171-2BC3-49A2-A6C3-4FDD29E06BAF}"/>
              </a:ext>
            </a:extLst>
          </p:cNvPr>
          <p:cNvPicPr>
            <a:picLocks noChangeAspect="1"/>
          </p:cNvPicPr>
          <p:nvPr/>
        </p:nvPicPr>
        <p:blipFill>
          <a:blip r:embed="rId2"/>
          <a:stretch>
            <a:fillRect/>
          </a:stretch>
        </p:blipFill>
        <p:spPr>
          <a:xfrm>
            <a:off x="4378662" y="1968243"/>
            <a:ext cx="931193" cy="1904956"/>
          </a:xfrm>
          <a:prstGeom prst="rect">
            <a:avLst/>
          </a:prstGeom>
        </p:spPr>
      </p:pic>
      <p:sp>
        <p:nvSpPr>
          <p:cNvPr id="2" name="Rectangle 1">
            <a:extLst>
              <a:ext uri="{FF2B5EF4-FFF2-40B4-BE49-F238E27FC236}">
                <a16:creationId xmlns:a16="http://schemas.microsoft.com/office/drawing/2014/main" id="{FCB40FE4-4718-4A9E-A17B-5CD66127575A}"/>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C29C191-53BF-4A88-B09B-88DCD9011CF0}"/>
              </a:ext>
            </a:extLst>
          </p:cNvPr>
          <p:cNvSpPr txBox="1">
            <a:spLocks/>
          </p:cNvSpPr>
          <p:nvPr/>
        </p:nvSpPr>
        <p:spPr>
          <a:xfrm>
            <a:off x="0" y="268543"/>
            <a:ext cx="9414340" cy="93842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800" b="1" dirty="0">
                <a:solidFill>
                  <a:srgbClr val="92D050"/>
                </a:solidFill>
                <a:latin typeface="SassoonPrimaryInfant"/>
              </a:rPr>
              <a:t>How can I prepare my child?</a:t>
            </a:r>
          </a:p>
        </p:txBody>
      </p:sp>
      <p:sp>
        <p:nvSpPr>
          <p:cNvPr id="6" name="TextBox 5">
            <a:extLst>
              <a:ext uri="{FF2B5EF4-FFF2-40B4-BE49-F238E27FC236}">
                <a16:creationId xmlns:a16="http://schemas.microsoft.com/office/drawing/2014/main" id="{13D4EB1C-96D2-4A0F-9341-F02163568918}"/>
              </a:ext>
            </a:extLst>
          </p:cNvPr>
          <p:cNvSpPr txBox="1"/>
          <p:nvPr/>
        </p:nvSpPr>
        <p:spPr>
          <a:xfrm>
            <a:off x="2096134" y="1224354"/>
            <a:ext cx="5413522" cy="461665"/>
          </a:xfrm>
          <a:prstGeom prst="rect">
            <a:avLst/>
          </a:prstGeom>
          <a:noFill/>
        </p:spPr>
        <p:txBody>
          <a:bodyPr wrap="square" rtlCol="0">
            <a:spAutoFit/>
          </a:bodyPr>
          <a:lstStyle/>
          <a:p>
            <a:r>
              <a:rPr lang="en-GB" sz="2400" dirty="0">
                <a:latin typeface="SassoonPrimaryInfant"/>
              </a:rPr>
              <a:t>Practise these skills with your child:</a:t>
            </a:r>
          </a:p>
        </p:txBody>
      </p:sp>
      <p:sp>
        <p:nvSpPr>
          <p:cNvPr id="9" name="Oval 8">
            <a:extLst>
              <a:ext uri="{FF2B5EF4-FFF2-40B4-BE49-F238E27FC236}">
                <a16:creationId xmlns:a16="http://schemas.microsoft.com/office/drawing/2014/main" id="{35C249EB-96ED-4AC1-B5BC-F18678647D39}"/>
              </a:ext>
            </a:extLst>
          </p:cNvPr>
          <p:cNvSpPr/>
          <p:nvPr/>
        </p:nvSpPr>
        <p:spPr>
          <a:xfrm>
            <a:off x="652164" y="1805795"/>
            <a:ext cx="2133599" cy="2229852"/>
          </a:xfrm>
          <a:prstGeom prst="ellipse">
            <a:avLst/>
          </a:prstGeom>
          <a:no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9611BC91-C084-4AE2-AA14-9A5E5F96F50B}"/>
              </a:ext>
            </a:extLst>
          </p:cNvPr>
          <p:cNvPicPr>
            <a:picLocks noChangeAspect="1"/>
          </p:cNvPicPr>
          <p:nvPr/>
        </p:nvPicPr>
        <p:blipFill>
          <a:blip r:embed="rId3"/>
          <a:stretch>
            <a:fillRect/>
          </a:stretch>
        </p:blipFill>
        <p:spPr>
          <a:xfrm>
            <a:off x="1172209" y="2257542"/>
            <a:ext cx="923925" cy="1400175"/>
          </a:xfrm>
          <a:prstGeom prst="rect">
            <a:avLst/>
          </a:prstGeom>
        </p:spPr>
      </p:pic>
      <p:sp>
        <p:nvSpPr>
          <p:cNvPr id="13" name="Oval 12">
            <a:extLst>
              <a:ext uri="{FF2B5EF4-FFF2-40B4-BE49-F238E27FC236}">
                <a16:creationId xmlns:a16="http://schemas.microsoft.com/office/drawing/2014/main" id="{4F76A957-554E-48F3-95E1-85E3C52B0818}"/>
              </a:ext>
            </a:extLst>
          </p:cNvPr>
          <p:cNvSpPr/>
          <p:nvPr/>
        </p:nvSpPr>
        <p:spPr>
          <a:xfrm>
            <a:off x="3852562" y="1805795"/>
            <a:ext cx="2133599" cy="2229852"/>
          </a:xfrm>
          <a:prstGeom prst="ellipse">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B6E08E27-6E8B-4ADC-AC43-E12748D98874}"/>
              </a:ext>
            </a:extLst>
          </p:cNvPr>
          <p:cNvSpPr/>
          <p:nvPr/>
        </p:nvSpPr>
        <p:spPr>
          <a:xfrm>
            <a:off x="6624090" y="1785358"/>
            <a:ext cx="2133599" cy="2229852"/>
          </a:xfrm>
          <a:prstGeom prst="ellipse">
            <a:avLst/>
          </a:prstGeom>
          <a:no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5B91D092-936E-4919-A0AA-6E96483A2F57}"/>
              </a:ext>
            </a:extLst>
          </p:cNvPr>
          <p:cNvPicPr>
            <a:picLocks noChangeAspect="1"/>
          </p:cNvPicPr>
          <p:nvPr/>
        </p:nvPicPr>
        <p:blipFill>
          <a:blip r:embed="rId4"/>
          <a:stretch>
            <a:fillRect/>
          </a:stretch>
        </p:blipFill>
        <p:spPr>
          <a:xfrm rot="5400000">
            <a:off x="6834902" y="2574747"/>
            <a:ext cx="1573300" cy="765765"/>
          </a:xfrm>
          <a:prstGeom prst="rect">
            <a:avLst/>
          </a:prstGeom>
        </p:spPr>
      </p:pic>
      <p:sp>
        <p:nvSpPr>
          <p:cNvPr id="19" name="Oval 18">
            <a:extLst>
              <a:ext uri="{FF2B5EF4-FFF2-40B4-BE49-F238E27FC236}">
                <a16:creationId xmlns:a16="http://schemas.microsoft.com/office/drawing/2014/main" id="{FE8227A4-AB0D-4515-A467-10A72A52C321}"/>
              </a:ext>
            </a:extLst>
          </p:cNvPr>
          <p:cNvSpPr/>
          <p:nvPr/>
        </p:nvSpPr>
        <p:spPr>
          <a:xfrm>
            <a:off x="652164" y="4345924"/>
            <a:ext cx="2133599" cy="2229852"/>
          </a:xfrm>
          <a:prstGeom prst="ellipse">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7A35D1DE-653D-4D90-95D9-DE044E2A4A99}"/>
              </a:ext>
            </a:extLst>
          </p:cNvPr>
          <p:cNvSpPr/>
          <p:nvPr/>
        </p:nvSpPr>
        <p:spPr>
          <a:xfrm>
            <a:off x="6605782" y="4321679"/>
            <a:ext cx="2133599" cy="2229852"/>
          </a:xfrm>
          <a:prstGeom prst="ellipse">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9D0CA776-4E46-4108-B235-C6C1C9B04DE6}"/>
              </a:ext>
            </a:extLst>
          </p:cNvPr>
          <p:cNvSpPr/>
          <p:nvPr/>
        </p:nvSpPr>
        <p:spPr>
          <a:xfrm>
            <a:off x="3777458" y="4345924"/>
            <a:ext cx="2133599" cy="2229852"/>
          </a:xfrm>
          <a:prstGeom prst="ellipse">
            <a:avLst/>
          </a:prstGeom>
          <a:no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id="{CA9405C6-EF8F-4DFE-9899-E418E5E9F7B2}"/>
              </a:ext>
            </a:extLst>
          </p:cNvPr>
          <p:cNvPicPr>
            <a:picLocks noChangeAspect="1"/>
          </p:cNvPicPr>
          <p:nvPr/>
        </p:nvPicPr>
        <p:blipFill>
          <a:blip r:embed="rId5"/>
          <a:stretch>
            <a:fillRect/>
          </a:stretch>
        </p:blipFill>
        <p:spPr>
          <a:xfrm>
            <a:off x="4142436" y="4703180"/>
            <a:ext cx="1443900" cy="1268291"/>
          </a:xfrm>
          <a:prstGeom prst="rect">
            <a:avLst/>
          </a:prstGeom>
        </p:spPr>
      </p:pic>
      <p:pic>
        <p:nvPicPr>
          <p:cNvPr id="11266" name="Picture 2" descr="Free My Name Cliparts, Download Free My Name Cliparts png images, Free  ClipArts on Clipart Library">
            <a:extLst>
              <a:ext uri="{FF2B5EF4-FFF2-40B4-BE49-F238E27FC236}">
                <a16:creationId xmlns:a16="http://schemas.microsoft.com/office/drawing/2014/main" id="{2CC0C56A-39E6-429F-A175-0663BDDBBAEB}"/>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029490" y="4745800"/>
            <a:ext cx="1337561" cy="1400473"/>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Family reading together clipart free images 2 - Clipartix">
            <a:extLst>
              <a:ext uri="{FF2B5EF4-FFF2-40B4-BE49-F238E27FC236}">
                <a16:creationId xmlns:a16="http://schemas.microsoft.com/office/drawing/2014/main" id="{4F95D899-3B26-90FB-A3DC-3E0FFE7F4F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19866" y="4703180"/>
            <a:ext cx="1314238" cy="142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03649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B40FE4-4718-4A9E-A17B-5CD66127575A}"/>
              </a:ext>
            </a:extLst>
          </p:cNvPr>
          <p:cNvSpPr/>
          <p:nvPr/>
        </p:nvSpPr>
        <p:spPr>
          <a:xfrm>
            <a:off x="0" y="0"/>
            <a:ext cx="9144000" cy="6858000"/>
          </a:xfrm>
          <a:prstGeom prst="rect">
            <a:avLst/>
          </a:prstGeom>
          <a:noFill/>
          <a:ln w="76200">
            <a:solidFill>
              <a:srgbClr val="7030A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F3140583-3A66-4ACA-B71B-E38DD9FC619A}"/>
              </a:ext>
            </a:extLst>
          </p:cNvPr>
          <p:cNvSpPr txBox="1">
            <a:spLocks/>
          </p:cNvSpPr>
          <p:nvPr/>
        </p:nvSpPr>
        <p:spPr>
          <a:xfrm>
            <a:off x="620279" y="360368"/>
            <a:ext cx="78867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600" b="1" dirty="0">
                <a:solidFill>
                  <a:srgbClr val="92D050"/>
                </a:solidFill>
                <a:latin typeface="SassoonPrimaryInfant"/>
              </a:rPr>
              <a:t>Website</a:t>
            </a:r>
            <a:r>
              <a:rPr lang="en-GB" altLang="en-US" sz="6600" b="1" dirty="0">
                <a:solidFill>
                  <a:srgbClr val="92D050"/>
                </a:solidFill>
                <a:latin typeface="SassoonCRInfant" panose="00000400000000000000" pitchFamily="2" charset="0"/>
              </a:rPr>
              <a:t> </a:t>
            </a:r>
          </a:p>
        </p:txBody>
      </p:sp>
      <p:sp>
        <p:nvSpPr>
          <p:cNvPr id="6" name="TextBox 5">
            <a:extLst>
              <a:ext uri="{FF2B5EF4-FFF2-40B4-BE49-F238E27FC236}">
                <a16:creationId xmlns:a16="http://schemas.microsoft.com/office/drawing/2014/main" id="{A60951B8-B2C2-49BA-A0DD-79401FFE6704}"/>
              </a:ext>
            </a:extLst>
          </p:cNvPr>
          <p:cNvSpPr txBox="1"/>
          <p:nvPr/>
        </p:nvSpPr>
        <p:spPr>
          <a:xfrm>
            <a:off x="180806" y="1265500"/>
            <a:ext cx="8845628" cy="2954655"/>
          </a:xfrm>
          <a:prstGeom prst="rect">
            <a:avLst/>
          </a:prstGeom>
          <a:noFill/>
        </p:spPr>
        <p:txBody>
          <a:bodyPr wrap="square" rtlCol="0">
            <a:spAutoFit/>
          </a:bodyPr>
          <a:lstStyle/>
          <a:p>
            <a:pPr algn="ctr"/>
            <a:r>
              <a:rPr lang="en-GB" sz="2400" dirty="0">
                <a:latin typeface="SassoonPrimaryInfant"/>
              </a:rPr>
              <a:t>Our website can we found here:</a:t>
            </a:r>
          </a:p>
          <a:p>
            <a:pPr algn="ctr"/>
            <a:endParaRPr lang="en-GB" sz="2400" dirty="0">
              <a:latin typeface="SassoonPrimaryInfant"/>
            </a:endParaRPr>
          </a:p>
          <a:p>
            <a:pPr algn="ctr"/>
            <a:r>
              <a:rPr lang="en-GB" sz="2400" dirty="0">
                <a:latin typeface="SassoonPrimaryInfant"/>
                <a:hlinkClick r:id="rId2"/>
              </a:rPr>
              <a:t>http://cedarsprimaryschool.co.uk</a:t>
            </a:r>
            <a:endParaRPr lang="en-GB" sz="2400" dirty="0">
              <a:latin typeface="SassoonPrimaryInfant"/>
            </a:endParaRPr>
          </a:p>
          <a:p>
            <a:pPr algn="ctr"/>
            <a:endParaRPr lang="en-GB" sz="2400" dirty="0">
              <a:latin typeface="SassoonPrimaryInfant"/>
            </a:endParaRPr>
          </a:p>
          <a:p>
            <a:pPr algn="ctr"/>
            <a:r>
              <a:rPr lang="en-GB" sz="2400" dirty="0">
                <a:latin typeface="SassoonPrimaryInfant"/>
              </a:rPr>
              <a:t>Here you will find holiday dates, newsletters and updates of what your child has been learning. </a:t>
            </a:r>
          </a:p>
          <a:p>
            <a:endParaRPr lang="en-GB" sz="2400" dirty="0">
              <a:latin typeface="SassoonCRInfant" panose="00000400000000000000" pitchFamily="2" charset="0"/>
            </a:endParaRPr>
          </a:p>
          <a:p>
            <a:endParaRPr lang="en-GB" dirty="0"/>
          </a:p>
        </p:txBody>
      </p:sp>
      <p:pic>
        <p:nvPicPr>
          <p:cNvPr id="4" name="Picture 3"/>
          <p:cNvPicPr>
            <a:picLocks noChangeAspect="1"/>
          </p:cNvPicPr>
          <p:nvPr/>
        </p:nvPicPr>
        <p:blipFill>
          <a:blip r:embed="rId3"/>
          <a:stretch>
            <a:fillRect/>
          </a:stretch>
        </p:blipFill>
        <p:spPr>
          <a:xfrm>
            <a:off x="1209150" y="3853542"/>
            <a:ext cx="6708958" cy="2732722"/>
          </a:xfrm>
          <a:prstGeom prst="rect">
            <a:avLst/>
          </a:prstGeom>
        </p:spPr>
      </p:pic>
    </p:spTree>
    <p:extLst>
      <p:ext uri="{BB962C8B-B14F-4D97-AF65-F5344CB8AC3E}">
        <p14:creationId xmlns:p14="http://schemas.microsoft.com/office/powerpoint/2010/main" val="11312056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723</Words>
  <Application>Microsoft Office PowerPoint</Application>
  <PresentationFormat>On-screen Show (4:3)</PresentationFormat>
  <Paragraphs>86</Paragraphs>
  <Slides>16</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Calibri Light</vt:lpstr>
      <vt:lpstr>SassoonCRInfant</vt:lpstr>
      <vt:lpstr>SassoonPrimaryInfant</vt:lpstr>
      <vt:lpstr>Times New Roman</vt:lpstr>
      <vt:lpstr>Wingdings</vt:lpstr>
      <vt:lpstr>Office Theme</vt:lpstr>
      <vt:lpstr>Welcome to Reception</vt:lpstr>
      <vt:lpstr>PowerPoint Presentation</vt:lpstr>
      <vt:lpstr>PowerPoint Presentation</vt:lpstr>
      <vt:lpstr>The Foundation Stage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dc:title>
  <dc:creator>Lauren Connolly</dc:creator>
  <cp:lastModifiedBy>Tracie Harrison</cp:lastModifiedBy>
  <cp:revision>36</cp:revision>
  <dcterms:created xsi:type="dcterms:W3CDTF">2021-07-04T09:29:06Z</dcterms:created>
  <dcterms:modified xsi:type="dcterms:W3CDTF">2024-06-20T05:57:14Z</dcterms:modified>
</cp:coreProperties>
</file>