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sldIdLst>
    <p:sldId id="300" r:id="rId6"/>
    <p:sldId id="291" r:id="rId7"/>
    <p:sldId id="292" r:id="rId8"/>
    <p:sldId id="293" r:id="rId9"/>
    <p:sldId id="259" r:id="rId10"/>
    <p:sldId id="297" r:id="rId11"/>
    <p:sldId id="296" r:id="rId12"/>
    <p:sldId id="299" r:id="rId13"/>
    <p:sldId id="302" r:id="rId14"/>
    <p:sldId id="301" r:id="rId15"/>
  </p:sldIdLst>
  <p:sldSz cx="10691813"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 Vaisnys" initials="JV" lastIdx="1" clrIdx="0">
    <p:extLst>
      <p:ext uri="{19B8F6BF-5375-455C-9EA6-DF929625EA0E}">
        <p15:presenceInfo xmlns:p15="http://schemas.microsoft.com/office/powerpoint/2012/main" userId="J Vaisny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7" d="100"/>
          <a:sy n="107" d="100"/>
        </p:scale>
        <p:origin x="123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5BD05AA-EA16-4617-B9D6-26C8638BAEC9}"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1164986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BD05AA-EA16-4617-B9D6-26C8638BAEC9}"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2625573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BD05AA-EA16-4617-B9D6-26C8638BAEC9}"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1983243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5BD05AA-EA16-4617-B9D6-26C8638BAEC9}" type="datetimeFigureOut">
              <a:rPr lang="en-GB" smtClean="0"/>
              <a:t>21/10/2025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4065261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5BD05AA-EA16-4617-B9D6-26C8638BAEC9}" type="datetimeFigureOut">
              <a:rPr lang="en-GB" smtClean="0"/>
              <a:t>21/10/2025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3157400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5BD05AA-EA16-4617-B9D6-26C8638BAEC9}" type="datetimeFigureOut">
              <a:rPr lang="en-GB" smtClean="0"/>
              <a:t>21/10/2025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2501862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D05AA-EA16-4617-B9D6-26C8638BAEC9}" type="datetimeFigureOut">
              <a:rPr lang="en-GB" smtClean="0"/>
              <a:t>21/10/2025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1982827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Click to edit Master text styles</a:t>
            </a:r>
          </a:p>
        </p:txBody>
      </p:sp>
      <p:sp>
        <p:nvSpPr>
          <p:cNvPr id="5" name="Date Placeholder 4"/>
          <p:cNvSpPr>
            <a:spLocks noGrp="1"/>
          </p:cNvSpPr>
          <p:nvPr>
            <p:ph type="dt" sz="half" idx="10"/>
          </p:nvPr>
        </p:nvSpPr>
        <p:spPr/>
        <p:txBody>
          <a:bodyPr/>
          <a:lstStyle/>
          <a:p>
            <a:fld id="{C5BD05AA-EA16-4617-B9D6-26C8638BAEC9}" type="datetimeFigureOut">
              <a:rPr lang="en-GB" smtClean="0"/>
              <a:t>21/10/2025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2501542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Click to edit Master text styles</a:t>
            </a:r>
          </a:p>
        </p:txBody>
      </p:sp>
      <p:sp>
        <p:nvSpPr>
          <p:cNvPr id="5" name="Date Placeholder 4"/>
          <p:cNvSpPr>
            <a:spLocks noGrp="1"/>
          </p:cNvSpPr>
          <p:nvPr>
            <p:ph type="dt" sz="half" idx="10"/>
          </p:nvPr>
        </p:nvSpPr>
        <p:spPr/>
        <p:txBody>
          <a:bodyPr/>
          <a:lstStyle/>
          <a:p>
            <a:fld id="{C5BD05AA-EA16-4617-B9D6-26C8638BAEC9}" type="datetimeFigureOut">
              <a:rPr lang="en-GB" smtClean="0"/>
              <a:t>21/10/2025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1935064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BD05AA-EA16-4617-B9D6-26C8638BAEC9}"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3867544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BD05AA-EA16-4617-B9D6-26C8638BAEC9}"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92B11D-A073-4B7F-97FE-D527B0E08133}" type="slidenum">
              <a:rPr lang="en-GB" smtClean="0"/>
              <a:t>‹#›</a:t>
            </a:fld>
            <a:endParaRPr lang="en-GB"/>
          </a:p>
        </p:txBody>
      </p:sp>
    </p:spTree>
    <p:extLst>
      <p:ext uri="{BB962C8B-B14F-4D97-AF65-F5344CB8AC3E}">
        <p14:creationId xmlns:p14="http://schemas.microsoft.com/office/powerpoint/2010/main" val="3124067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C5BD05AA-EA16-4617-B9D6-26C8638BAEC9}" type="datetimeFigureOut">
              <a:rPr lang="en-GB" smtClean="0"/>
              <a:t>21/10/2025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2592B11D-A073-4B7F-97FE-D527B0E08133}" type="slidenum">
              <a:rPr lang="en-GB" smtClean="0"/>
              <a:t>‹#›</a:t>
            </a:fld>
            <a:endParaRPr lang="en-GB"/>
          </a:p>
        </p:txBody>
      </p:sp>
    </p:spTree>
    <p:extLst>
      <p:ext uri="{BB962C8B-B14F-4D97-AF65-F5344CB8AC3E}">
        <p14:creationId xmlns:p14="http://schemas.microsoft.com/office/powerpoint/2010/main" val="4625442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8064EC0-4804-50FD-EEA9-E550AB4C5B07}"/>
              </a:ext>
            </a:extLst>
          </p:cNvPr>
          <p:cNvSpPr txBox="1"/>
          <p:nvPr/>
        </p:nvSpPr>
        <p:spPr>
          <a:xfrm>
            <a:off x="1774030" y="378053"/>
            <a:ext cx="7143750" cy="923330"/>
          </a:xfrm>
          <a:prstGeom prst="rect">
            <a:avLst/>
          </a:prstGeom>
          <a:noFill/>
        </p:spPr>
        <p:txBody>
          <a:bodyPr wrap="square" rtlCol="0">
            <a:spAutoFit/>
          </a:bodyPr>
          <a:lstStyle/>
          <a:p>
            <a:pPr algn="ctr"/>
            <a:endParaRPr lang="en-GB" sz="5400" b="1" dirty="0">
              <a:solidFill>
                <a:srgbClr val="7030A0"/>
              </a:solidFill>
              <a:latin typeface="SassoonPrimaryType" pitchFamily="2" charset="0"/>
            </a:endParaRPr>
          </a:p>
        </p:txBody>
      </p:sp>
      <p:sp>
        <p:nvSpPr>
          <p:cNvPr id="2" name="Rectangle 1">
            <a:extLst>
              <a:ext uri="{FF2B5EF4-FFF2-40B4-BE49-F238E27FC236}">
                <a16:creationId xmlns:a16="http://schemas.microsoft.com/office/drawing/2014/main" id="{10609C2E-161E-474B-9267-CDAC19D8B201}"/>
              </a:ext>
            </a:extLst>
          </p:cNvPr>
          <p:cNvSpPr/>
          <p:nvPr/>
        </p:nvSpPr>
        <p:spPr>
          <a:xfrm>
            <a:off x="2674143" y="839718"/>
            <a:ext cx="5343525" cy="369332"/>
          </a:xfrm>
          <a:prstGeom prst="rect">
            <a:avLst/>
          </a:prstGeom>
        </p:spPr>
        <p:txBody>
          <a:bodyPr>
            <a:spAutoFit/>
          </a:bodyPr>
          <a:lstStyle/>
          <a:p>
            <a:r>
              <a:rPr lang="en-GB" dirty="0"/>
              <a:t>https://www.youtube.com/watch?v=t2G8KVzTwfw</a:t>
            </a:r>
          </a:p>
        </p:txBody>
      </p:sp>
      <p:pic>
        <p:nvPicPr>
          <p:cNvPr id="3" name="Picture 2">
            <a:extLst>
              <a:ext uri="{FF2B5EF4-FFF2-40B4-BE49-F238E27FC236}">
                <a16:creationId xmlns:a16="http://schemas.microsoft.com/office/drawing/2014/main" id="{34555311-09AD-4D01-8EEA-B806D2F2AB9B}"/>
              </a:ext>
            </a:extLst>
          </p:cNvPr>
          <p:cNvPicPr>
            <a:picLocks noChangeAspect="1"/>
          </p:cNvPicPr>
          <p:nvPr/>
        </p:nvPicPr>
        <p:blipFill>
          <a:blip r:embed="rId2"/>
          <a:stretch>
            <a:fillRect/>
          </a:stretch>
        </p:blipFill>
        <p:spPr>
          <a:xfrm>
            <a:off x="2277786" y="1617662"/>
            <a:ext cx="6136240" cy="5102295"/>
          </a:xfrm>
          <a:prstGeom prst="rect">
            <a:avLst/>
          </a:prstGeom>
        </p:spPr>
      </p:pic>
    </p:spTree>
    <p:extLst>
      <p:ext uri="{BB962C8B-B14F-4D97-AF65-F5344CB8AC3E}">
        <p14:creationId xmlns:p14="http://schemas.microsoft.com/office/powerpoint/2010/main" val="642419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F4C9DA-CCB9-47FD-3A48-DAACCDED883F}"/>
              </a:ext>
            </a:extLst>
          </p:cNvPr>
          <p:cNvPicPr>
            <a:picLocks noChangeAspect="1"/>
          </p:cNvPicPr>
          <p:nvPr/>
        </p:nvPicPr>
        <p:blipFill>
          <a:blip r:embed="rId2"/>
          <a:stretch>
            <a:fillRect/>
          </a:stretch>
        </p:blipFill>
        <p:spPr>
          <a:xfrm>
            <a:off x="7270591" y="50487"/>
            <a:ext cx="3421222" cy="2565917"/>
          </a:xfrm>
          <a:prstGeom prst="rect">
            <a:avLst/>
          </a:prstGeom>
        </p:spPr>
      </p:pic>
      <p:pic>
        <p:nvPicPr>
          <p:cNvPr id="5" name="Picture 4">
            <a:extLst>
              <a:ext uri="{FF2B5EF4-FFF2-40B4-BE49-F238E27FC236}">
                <a16:creationId xmlns:a16="http://schemas.microsoft.com/office/drawing/2014/main" id="{936208DE-1E1E-753F-8018-3AA4AF9A75B3}"/>
              </a:ext>
            </a:extLst>
          </p:cNvPr>
          <p:cNvPicPr>
            <a:picLocks noChangeAspect="1"/>
          </p:cNvPicPr>
          <p:nvPr/>
        </p:nvPicPr>
        <p:blipFill>
          <a:blip r:embed="rId3"/>
          <a:stretch>
            <a:fillRect/>
          </a:stretch>
        </p:blipFill>
        <p:spPr>
          <a:xfrm>
            <a:off x="6678422" y="2193371"/>
            <a:ext cx="3637595" cy="3382963"/>
          </a:xfrm>
          <a:prstGeom prst="rect">
            <a:avLst/>
          </a:prstGeom>
        </p:spPr>
      </p:pic>
      <p:sp>
        <p:nvSpPr>
          <p:cNvPr id="2" name="TextBox 1">
            <a:extLst>
              <a:ext uri="{FF2B5EF4-FFF2-40B4-BE49-F238E27FC236}">
                <a16:creationId xmlns:a16="http://schemas.microsoft.com/office/drawing/2014/main" id="{55036F42-6B64-D832-3DE3-5611A15391A0}"/>
              </a:ext>
            </a:extLst>
          </p:cNvPr>
          <p:cNvSpPr txBox="1"/>
          <p:nvPr/>
        </p:nvSpPr>
        <p:spPr>
          <a:xfrm>
            <a:off x="1774031" y="101054"/>
            <a:ext cx="7143750" cy="923330"/>
          </a:xfrm>
          <a:prstGeom prst="rect">
            <a:avLst/>
          </a:prstGeom>
          <a:noFill/>
        </p:spPr>
        <p:txBody>
          <a:bodyPr wrap="square" rtlCol="0">
            <a:spAutoFit/>
          </a:bodyPr>
          <a:lstStyle/>
          <a:p>
            <a:pPr algn="ctr"/>
            <a:r>
              <a:rPr lang="en-GB" sz="5400" b="1" dirty="0">
                <a:solidFill>
                  <a:srgbClr val="C00000"/>
                </a:solidFill>
                <a:latin typeface="SassoonPrimaryType" pitchFamily="2" charset="0"/>
              </a:rPr>
              <a:t>Oracy Rules</a:t>
            </a:r>
          </a:p>
        </p:txBody>
      </p:sp>
      <p:sp>
        <p:nvSpPr>
          <p:cNvPr id="4" name="TextBox 3">
            <a:extLst>
              <a:ext uri="{FF2B5EF4-FFF2-40B4-BE49-F238E27FC236}">
                <a16:creationId xmlns:a16="http://schemas.microsoft.com/office/drawing/2014/main" id="{B1658B5F-6FDD-CAF9-AC75-FC4B709D2B1E}"/>
              </a:ext>
            </a:extLst>
          </p:cNvPr>
          <p:cNvSpPr txBox="1"/>
          <p:nvPr/>
        </p:nvSpPr>
        <p:spPr>
          <a:xfrm>
            <a:off x="-1" y="1024384"/>
            <a:ext cx="6787754" cy="6247864"/>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SassoonPrimaryType" pitchFamily="2" charset="0"/>
              </a:rPr>
              <a:t>Speak </a:t>
            </a:r>
            <a:r>
              <a:rPr lang="en-GB" sz="4000" b="1" u="sng" dirty="0">
                <a:latin typeface="SassoonPrimaryType" pitchFamily="2" charset="0"/>
              </a:rPr>
              <a:t>confidently and clearly.</a:t>
            </a:r>
          </a:p>
          <a:p>
            <a:pPr marL="571500" indent="-571500">
              <a:buFont typeface="Arial" panose="020B0604020202020204" pitchFamily="34" charset="0"/>
              <a:buChar char="•"/>
            </a:pPr>
            <a:endParaRPr lang="en-GB" sz="4000" dirty="0">
              <a:latin typeface="SassoonPrimaryType" pitchFamily="2" charset="0"/>
            </a:endParaRPr>
          </a:p>
          <a:p>
            <a:pPr marL="571500" indent="-571500">
              <a:buFont typeface="Arial" panose="020B0604020202020204" pitchFamily="34" charset="0"/>
              <a:buChar char="•"/>
            </a:pPr>
            <a:r>
              <a:rPr lang="en-GB" sz="4000" dirty="0">
                <a:latin typeface="SassoonPrimaryType" pitchFamily="2" charset="0"/>
              </a:rPr>
              <a:t>Ask someone an </a:t>
            </a:r>
            <a:r>
              <a:rPr lang="en-GB" sz="4000" b="1" u="sng" dirty="0">
                <a:latin typeface="SassoonPrimaryType" pitchFamily="2" charset="0"/>
              </a:rPr>
              <a:t>appropriate question </a:t>
            </a:r>
            <a:r>
              <a:rPr lang="en-GB" sz="4000" dirty="0">
                <a:latin typeface="SassoonPrimaryType" pitchFamily="2" charset="0"/>
              </a:rPr>
              <a:t>during discussions.</a:t>
            </a:r>
          </a:p>
          <a:p>
            <a:pPr marL="571500" indent="-571500">
              <a:buFont typeface="Arial" panose="020B0604020202020204" pitchFamily="34" charset="0"/>
              <a:buChar char="•"/>
            </a:pPr>
            <a:endParaRPr lang="en-GB" sz="4000" dirty="0">
              <a:latin typeface="SassoonPrimaryType" pitchFamily="2" charset="0"/>
            </a:endParaRPr>
          </a:p>
          <a:p>
            <a:pPr marL="571500" indent="-571500">
              <a:buFont typeface="Arial" panose="020B0604020202020204" pitchFamily="34" charset="0"/>
              <a:buChar char="•"/>
            </a:pPr>
            <a:r>
              <a:rPr lang="en-GB" sz="4000" dirty="0">
                <a:latin typeface="SassoonPrimaryType" pitchFamily="2" charset="0"/>
              </a:rPr>
              <a:t>Always </a:t>
            </a:r>
            <a:r>
              <a:rPr lang="en-GB" sz="4000" b="1" u="sng" dirty="0">
                <a:latin typeface="SassoonPrimaryType" pitchFamily="2" charset="0"/>
              </a:rPr>
              <a:t>justify</a:t>
            </a:r>
            <a:r>
              <a:rPr lang="en-GB" sz="4000" dirty="0">
                <a:latin typeface="SassoonPrimaryType" pitchFamily="2" charset="0"/>
              </a:rPr>
              <a:t> your ideas with a reason for your thinking</a:t>
            </a:r>
            <a:r>
              <a:rPr lang="en-GB" sz="4000" dirty="0" smtClean="0">
                <a:latin typeface="SassoonPrimaryType" pitchFamily="2" charset="0"/>
              </a:rPr>
              <a:t>.  </a:t>
            </a:r>
            <a:endParaRPr lang="en-GB" sz="4000" dirty="0">
              <a:latin typeface="SassoonPrimaryType" pitchFamily="2" charset="0"/>
            </a:endParaRPr>
          </a:p>
        </p:txBody>
      </p:sp>
      <p:sp>
        <p:nvSpPr>
          <p:cNvPr id="6" name="TextBox 5"/>
          <p:cNvSpPr txBox="1"/>
          <p:nvPr/>
        </p:nvSpPr>
        <p:spPr>
          <a:xfrm>
            <a:off x="6859612" y="6097824"/>
            <a:ext cx="3750068" cy="954107"/>
          </a:xfrm>
          <a:prstGeom prst="rect">
            <a:avLst/>
          </a:prstGeom>
          <a:noFill/>
        </p:spPr>
        <p:txBody>
          <a:bodyPr wrap="square" rtlCol="0">
            <a:spAutoFit/>
          </a:bodyPr>
          <a:lstStyle/>
          <a:p>
            <a:r>
              <a:rPr lang="en-GB" sz="2800" dirty="0" smtClean="0">
                <a:solidFill>
                  <a:srgbClr val="7030A0"/>
                </a:solidFill>
                <a:latin typeface="Letter-join No-Lead 8" panose="02000505000000020003" pitchFamily="50" charset="0"/>
              </a:rPr>
              <a:t>I think this because….</a:t>
            </a:r>
          </a:p>
          <a:p>
            <a:r>
              <a:rPr lang="en-GB" sz="2800" dirty="0" smtClean="0">
                <a:solidFill>
                  <a:srgbClr val="7030A0"/>
                </a:solidFill>
                <a:latin typeface="Letter-join No-Lead 8" panose="02000505000000020003" pitchFamily="50" charset="0"/>
              </a:rPr>
              <a:t>I believe this because…</a:t>
            </a:r>
            <a:endParaRPr lang="en-GB" sz="2800" dirty="0">
              <a:solidFill>
                <a:srgbClr val="7030A0"/>
              </a:solidFill>
              <a:latin typeface="Letter-join No-Lead 8" panose="02000505000000020003" pitchFamily="50" charset="0"/>
            </a:endParaRPr>
          </a:p>
        </p:txBody>
      </p:sp>
      <p:pic>
        <p:nvPicPr>
          <p:cNvPr id="1026" name="Picture 2" descr="A set of 4 different question hands which show – Who? What? When? Wher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1636" y="3539734"/>
            <a:ext cx="2635072" cy="1850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196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036F42-6B64-D832-3DE3-5611A15391A0}"/>
              </a:ext>
            </a:extLst>
          </p:cNvPr>
          <p:cNvSpPr txBox="1"/>
          <p:nvPr/>
        </p:nvSpPr>
        <p:spPr>
          <a:xfrm>
            <a:off x="1774031" y="101054"/>
            <a:ext cx="7143750" cy="923330"/>
          </a:xfrm>
          <a:prstGeom prst="rect">
            <a:avLst/>
          </a:prstGeom>
          <a:noFill/>
        </p:spPr>
        <p:txBody>
          <a:bodyPr wrap="square" rtlCol="0">
            <a:spAutoFit/>
          </a:bodyPr>
          <a:lstStyle/>
          <a:p>
            <a:pPr algn="ctr"/>
            <a:r>
              <a:rPr lang="en-GB" sz="5400" b="1" dirty="0">
                <a:solidFill>
                  <a:srgbClr val="C00000"/>
                </a:solidFill>
                <a:latin typeface="SassoonPrimaryType" pitchFamily="2" charset="0"/>
              </a:rPr>
              <a:t>The Signal</a:t>
            </a:r>
          </a:p>
        </p:txBody>
      </p:sp>
      <p:sp>
        <p:nvSpPr>
          <p:cNvPr id="4" name="TextBox 3">
            <a:extLst>
              <a:ext uri="{FF2B5EF4-FFF2-40B4-BE49-F238E27FC236}">
                <a16:creationId xmlns:a16="http://schemas.microsoft.com/office/drawing/2014/main" id="{B1658B5F-6FDD-CAF9-AC75-FC4B709D2B1E}"/>
              </a:ext>
            </a:extLst>
          </p:cNvPr>
          <p:cNvSpPr txBox="1"/>
          <p:nvPr/>
        </p:nvSpPr>
        <p:spPr>
          <a:xfrm>
            <a:off x="375046" y="1024384"/>
            <a:ext cx="9207104" cy="1569660"/>
          </a:xfrm>
          <a:prstGeom prst="rect">
            <a:avLst/>
          </a:prstGeom>
          <a:noFill/>
        </p:spPr>
        <p:txBody>
          <a:bodyPr wrap="square" rtlCol="0">
            <a:spAutoFit/>
          </a:bodyPr>
          <a:lstStyle/>
          <a:p>
            <a:r>
              <a:rPr lang="en-GB" sz="4800" dirty="0">
                <a:latin typeface="SassoonPrimaryType" pitchFamily="2" charset="0"/>
              </a:rPr>
              <a:t>What happens when you see a teacher show this signal?</a:t>
            </a:r>
          </a:p>
        </p:txBody>
      </p:sp>
      <p:pic>
        <p:nvPicPr>
          <p:cNvPr id="1026" name="Picture 2" descr="Raise hand - Free hands and gestures icons">
            <a:extLst>
              <a:ext uri="{FF2B5EF4-FFF2-40B4-BE49-F238E27FC236}">
                <a16:creationId xmlns:a16="http://schemas.microsoft.com/office/drawing/2014/main" id="{B4179A06-8A7F-29E1-F7E4-6650EE858F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5013" y="2293938"/>
            <a:ext cx="4876800" cy="48768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EF65032-5625-4D3C-8F18-1C7047D8541B}"/>
              </a:ext>
            </a:extLst>
          </p:cNvPr>
          <p:cNvPicPr>
            <a:picLocks noChangeAspect="1"/>
          </p:cNvPicPr>
          <p:nvPr/>
        </p:nvPicPr>
        <p:blipFill>
          <a:blip r:embed="rId3"/>
          <a:stretch>
            <a:fillRect/>
          </a:stretch>
        </p:blipFill>
        <p:spPr>
          <a:xfrm>
            <a:off x="1028880" y="3647362"/>
            <a:ext cx="3847920" cy="2636538"/>
          </a:xfrm>
          <a:prstGeom prst="rect">
            <a:avLst/>
          </a:prstGeom>
        </p:spPr>
      </p:pic>
    </p:spTree>
    <p:extLst>
      <p:ext uri="{BB962C8B-B14F-4D97-AF65-F5344CB8AC3E}">
        <p14:creationId xmlns:p14="http://schemas.microsoft.com/office/powerpoint/2010/main" val="2984671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036F42-6B64-D832-3DE3-5611A15391A0}"/>
              </a:ext>
            </a:extLst>
          </p:cNvPr>
          <p:cNvSpPr txBox="1"/>
          <p:nvPr/>
        </p:nvSpPr>
        <p:spPr>
          <a:xfrm>
            <a:off x="1774031" y="101054"/>
            <a:ext cx="7143750" cy="923330"/>
          </a:xfrm>
          <a:prstGeom prst="rect">
            <a:avLst/>
          </a:prstGeom>
          <a:noFill/>
        </p:spPr>
        <p:txBody>
          <a:bodyPr wrap="square" rtlCol="0">
            <a:spAutoFit/>
          </a:bodyPr>
          <a:lstStyle/>
          <a:p>
            <a:pPr algn="ctr"/>
            <a:r>
              <a:rPr lang="en-GB" sz="5400" b="1" dirty="0">
                <a:solidFill>
                  <a:srgbClr val="C00000"/>
                </a:solidFill>
                <a:latin typeface="SassoonPrimaryType" pitchFamily="2" charset="0"/>
              </a:rPr>
              <a:t>Oracy Detectives</a:t>
            </a:r>
          </a:p>
        </p:txBody>
      </p:sp>
      <p:sp>
        <p:nvSpPr>
          <p:cNvPr id="4" name="TextBox 3">
            <a:extLst>
              <a:ext uri="{FF2B5EF4-FFF2-40B4-BE49-F238E27FC236}">
                <a16:creationId xmlns:a16="http://schemas.microsoft.com/office/drawing/2014/main" id="{B1658B5F-6FDD-CAF9-AC75-FC4B709D2B1E}"/>
              </a:ext>
            </a:extLst>
          </p:cNvPr>
          <p:cNvSpPr txBox="1"/>
          <p:nvPr/>
        </p:nvSpPr>
        <p:spPr>
          <a:xfrm>
            <a:off x="375046" y="1024384"/>
            <a:ext cx="9969104" cy="6186309"/>
          </a:xfrm>
          <a:prstGeom prst="rect">
            <a:avLst/>
          </a:prstGeom>
          <a:noFill/>
        </p:spPr>
        <p:txBody>
          <a:bodyPr wrap="square" rtlCol="0">
            <a:spAutoFit/>
          </a:bodyPr>
          <a:lstStyle/>
          <a:p>
            <a:pPr algn="ctr"/>
            <a:r>
              <a:rPr lang="en-GB" sz="4400" dirty="0">
                <a:latin typeface="SassoonPrimaryType" pitchFamily="2" charset="0"/>
              </a:rPr>
              <a:t>Your teachers will be walking around the room looking at your speaking and listening.</a:t>
            </a:r>
          </a:p>
          <a:p>
            <a:pPr algn="ctr"/>
            <a:endParaRPr lang="en-GB" sz="4400" dirty="0">
              <a:latin typeface="SassoonPrimaryType" pitchFamily="2" charset="0"/>
            </a:endParaRPr>
          </a:p>
          <a:p>
            <a:pPr algn="ctr"/>
            <a:endParaRPr lang="en-GB" sz="4400" dirty="0">
              <a:latin typeface="SassoonPrimaryType" pitchFamily="2" charset="0"/>
            </a:endParaRPr>
          </a:p>
          <a:p>
            <a:pPr algn="ctr"/>
            <a:endParaRPr lang="en-GB" sz="4400" dirty="0">
              <a:latin typeface="SassoonPrimaryType" pitchFamily="2" charset="0"/>
            </a:endParaRPr>
          </a:p>
          <a:p>
            <a:pPr algn="ctr"/>
            <a:r>
              <a:rPr lang="en-GB" sz="4400" dirty="0">
                <a:latin typeface="SassoonPrimaryType" pitchFamily="2" charset="0"/>
              </a:rPr>
              <a:t>They will be looking for children who make interesting points and who are following the oracy rules.</a:t>
            </a:r>
          </a:p>
        </p:txBody>
      </p:sp>
      <p:pic>
        <p:nvPicPr>
          <p:cNvPr id="3" name="Picture 2">
            <a:extLst>
              <a:ext uri="{FF2B5EF4-FFF2-40B4-BE49-F238E27FC236}">
                <a16:creationId xmlns:a16="http://schemas.microsoft.com/office/drawing/2014/main" id="{69EBA7D3-7C71-672F-06EC-0B8DE33E9CE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803452" y="2546747"/>
            <a:ext cx="3084908" cy="3084908"/>
          </a:xfrm>
          <a:prstGeom prst="rect">
            <a:avLst/>
          </a:prstGeom>
        </p:spPr>
      </p:pic>
    </p:spTree>
    <p:extLst>
      <p:ext uri="{BB962C8B-B14F-4D97-AF65-F5344CB8AC3E}">
        <p14:creationId xmlns:p14="http://schemas.microsoft.com/office/powerpoint/2010/main" val="225225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697F9-4AFF-01BA-6FE5-329A9D3EC7EF}"/>
              </a:ext>
            </a:extLst>
          </p:cNvPr>
          <p:cNvSpPr txBox="1"/>
          <p:nvPr/>
        </p:nvSpPr>
        <p:spPr>
          <a:xfrm>
            <a:off x="3026341" y="469522"/>
            <a:ext cx="4639130" cy="1569660"/>
          </a:xfrm>
          <a:prstGeom prst="rect">
            <a:avLst/>
          </a:prstGeom>
          <a:noFill/>
        </p:spPr>
        <p:txBody>
          <a:bodyPr wrap="square" rtlCol="0">
            <a:spAutoFit/>
          </a:bodyPr>
          <a:lstStyle/>
          <a:p>
            <a:pPr algn="ctr"/>
            <a:r>
              <a:rPr lang="en-GB" sz="4800" b="1" dirty="0">
                <a:solidFill>
                  <a:srgbClr val="7030A0"/>
                </a:solidFill>
                <a:latin typeface="SassoonPrimaryType" pitchFamily="2" charset="0"/>
              </a:rPr>
              <a:t>What is determination?</a:t>
            </a:r>
          </a:p>
        </p:txBody>
      </p:sp>
      <p:pic>
        <p:nvPicPr>
          <p:cNvPr id="8" name="Picture 7">
            <a:extLst>
              <a:ext uri="{FF2B5EF4-FFF2-40B4-BE49-F238E27FC236}">
                <a16:creationId xmlns:a16="http://schemas.microsoft.com/office/drawing/2014/main" id="{1E3D0FFA-6505-4EB1-A346-EBAAF88EDFA9}"/>
              </a:ext>
            </a:extLst>
          </p:cNvPr>
          <p:cNvPicPr>
            <a:picLocks noChangeAspect="1"/>
          </p:cNvPicPr>
          <p:nvPr/>
        </p:nvPicPr>
        <p:blipFill>
          <a:blip r:embed="rId2"/>
          <a:stretch>
            <a:fillRect/>
          </a:stretch>
        </p:blipFill>
        <p:spPr>
          <a:xfrm>
            <a:off x="8681537" y="559027"/>
            <a:ext cx="963251" cy="1207113"/>
          </a:xfrm>
          <a:prstGeom prst="rect">
            <a:avLst/>
          </a:prstGeom>
        </p:spPr>
      </p:pic>
      <p:sp>
        <p:nvSpPr>
          <p:cNvPr id="2" name="TextBox 1">
            <a:extLst>
              <a:ext uri="{FF2B5EF4-FFF2-40B4-BE49-F238E27FC236}">
                <a16:creationId xmlns:a16="http://schemas.microsoft.com/office/drawing/2014/main" id="{A952BED7-BE41-4F71-9159-A0607323119F}"/>
              </a:ext>
            </a:extLst>
          </p:cNvPr>
          <p:cNvSpPr txBox="1"/>
          <p:nvPr/>
        </p:nvSpPr>
        <p:spPr>
          <a:xfrm>
            <a:off x="348343" y="2571637"/>
            <a:ext cx="8734012" cy="3416320"/>
          </a:xfrm>
          <a:prstGeom prst="rect">
            <a:avLst/>
          </a:prstGeom>
          <a:noFill/>
        </p:spPr>
        <p:txBody>
          <a:bodyPr wrap="square" rtlCol="0">
            <a:spAutoFit/>
          </a:bodyPr>
          <a:lstStyle/>
          <a:p>
            <a:r>
              <a:rPr lang="en-GB" sz="3600" b="1" dirty="0"/>
              <a:t>Sentence </a:t>
            </a:r>
            <a:r>
              <a:rPr lang="en-GB" sz="3600" b="1" dirty="0" smtClean="0"/>
              <a:t>Stems:</a:t>
            </a:r>
            <a:endParaRPr lang="en-GB" sz="3600" b="1" dirty="0"/>
          </a:p>
          <a:p>
            <a:endParaRPr lang="en-GB" sz="3600" b="1" dirty="0"/>
          </a:p>
          <a:p>
            <a:pPr marL="571500" indent="-571500">
              <a:buFont typeface="Arial" panose="020B0604020202020204" pitchFamily="34" charset="0"/>
              <a:buChar char="•"/>
            </a:pPr>
            <a:r>
              <a:rPr lang="en-GB" sz="3600" b="1" dirty="0">
                <a:solidFill>
                  <a:srgbClr val="7030A0"/>
                </a:solidFill>
                <a:latin typeface="Letter-join No-Lead 8" panose="02000505000000020003" pitchFamily="50" charset="0"/>
              </a:rPr>
              <a:t>I would like to start by saying…</a:t>
            </a:r>
          </a:p>
          <a:p>
            <a:pPr marL="571500" indent="-571500">
              <a:buFont typeface="Arial" panose="020B0604020202020204" pitchFamily="34" charset="0"/>
              <a:buChar char="•"/>
            </a:pPr>
            <a:r>
              <a:rPr lang="en-GB" sz="3600" b="1" dirty="0">
                <a:solidFill>
                  <a:srgbClr val="7030A0"/>
                </a:solidFill>
                <a:latin typeface="Letter-join No-Lead 8" panose="02000505000000020003" pitchFamily="50" charset="0"/>
              </a:rPr>
              <a:t>I agree/disagree because…</a:t>
            </a:r>
          </a:p>
          <a:p>
            <a:pPr marL="571500" indent="-571500">
              <a:buFont typeface="Arial" panose="020B0604020202020204" pitchFamily="34" charset="0"/>
              <a:buChar char="•"/>
            </a:pPr>
            <a:r>
              <a:rPr lang="en-GB" sz="3600" b="1" dirty="0">
                <a:solidFill>
                  <a:srgbClr val="7030A0"/>
                </a:solidFill>
                <a:latin typeface="Letter-join No-Lead 8" panose="02000505000000020003" pitchFamily="50" charset="0"/>
              </a:rPr>
              <a:t>Determination is … because…</a:t>
            </a:r>
          </a:p>
          <a:p>
            <a:pPr marL="571500" indent="-571500">
              <a:buFont typeface="Arial" panose="020B0604020202020204" pitchFamily="34" charset="0"/>
              <a:buChar char="•"/>
            </a:pPr>
            <a:r>
              <a:rPr lang="en-GB" sz="3600" b="1" dirty="0">
                <a:solidFill>
                  <a:srgbClr val="7030A0"/>
                </a:solidFill>
                <a:latin typeface="Letter-join No-Lead 8" panose="02000505000000020003" pitchFamily="50" charset="0"/>
              </a:rPr>
              <a:t>An example of determination is…</a:t>
            </a:r>
          </a:p>
        </p:txBody>
      </p:sp>
      <p:pic>
        <p:nvPicPr>
          <p:cNvPr id="9" name="Picture 8">
            <a:extLst>
              <a:ext uri="{FF2B5EF4-FFF2-40B4-BE49-F238E27FC236}">
                <a16:creationId xmlns:a16="http://schemas.microsoft.com/office/drawing/2014/main" id="{000CBEC5-1CB0-4E9B-93D4-A1001366DB08}"/>
              </a:ext>
            </a:extLst>
          </p:cNvPr>
          <p:cNvPicPr>
            <a:picLocks noChangeAspect="1"/>
          </p:cNvPicPr>
          <p:nvPr/>
        </p:nvPicPr>
        <p:blipFill>
          <a:blip r:embed="rId3"/>
          <a:stretch>
            <a:fillRect/>
          </a:stretch>
        </p:blipFill>
        <p:spPr>
          <a:xfrm>
            <a:off x="348343" y="559027"/>
            <a:ext cx="2038350" cy="1390650"/>
          </a:xfrm>
          <a:prstGeom prst="rect">
            <a:avLst/>
          </a:prstGeom>
        </p:spPr>
      </p:pic>
      <p:pic>
        <p:nvPicPr>
          <p:cNvPr id="10" name="Picture 9">
            <a:extLst>
              <a:ext uri="{FF2B5EF4-FFF2-40B4-BE49-F238E27FC236}">
                <a16:creationId xmlns:a16="http://schemas.microsoft.com/office/drawing/2014/main" id="{A88D4DF5-1F5B-4E61-B4F5-DEFE188DC002}"/>
              </a:ext>
            </a:extLst>
          </p:cNvPr>
          <p:cNvPicPr>
            <a:picLocks noChangeAspect="1"/>
          </p:cNvPicPr>
          <p:nvPr/>
        </p:nvPicPr>
        <p:blipFill>
          <a:blip r:embed="rId4"/>
          <a:stretch>
            <a:fillRect/>
          </a:stretch>
        </p:blipFill>
        <p:spPr>
          <a:xfrm>
            <a:off x="7458765" y="2123755"/>
            <a:ext cx="3065743" cy="1722995"/>
          </a:xfrm>
          <a:prstGeom prst="rect">
            <a:avLst/>
          </a:prstGeom>
        </p:spPr>
      </p:pic>
    </p:spTree>
    <p:extLst>
      <p:ext uri="{BB962C8B-B14F-4D97-AF65-F5344CB8AC3E}">
        <p14:creationId xmlns:p14="http://schemas.microsoft.com/office/powerpoint/2010/main" val="1195104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D87FDED-7176-DE3A-EDFD-ACF50C3C0361}"/>
              </a:ext>
            </a:extLst>
          </p:cNvPr>
          <p:cNvSpPr txBox="1"/>
          <p:nvPr/>
        </p:nvSpPr>
        <p:spPr>
          <a:xfrm>
            <a:off x="-3" y="343577"/>
            <a:ext cx="10691813" cy="1077218"/>
          </a:xfrm>
          <a:prstGeom prst="rect">
            <a:avLst/>
          </a:prstGeom>
          <a:noFill/>
        </p:spPr>
        <p:txBody>
          <a:bodyPr wrap="square" rtlCol="0">
            <a:spAutoFit/>
          </a:bodyPr>
          <a:lstStyle/>
          <a:p>
            <a:pPr algn="ctr"/>
            <a:r>
              <a:rPr lang="en-GB" sz="3200" b="1" dirty="0">
                <a:solidFill>
                  <a:srgbClr val="C00000"/>
                </a:solidFill>
                <a:latin typeface="SassoonPrimaryType" pitchFamily="2" charset="0"/>
              </a:rPr>
              <a:t>Why do you think it is important to keep trying even if you fail?</a:t>
            </a:r>
            <a:endParaRPr lang="en-GB" sz="2400" dirty="0">
              <a:solidFill>
                <a:srgbClr val="C00000"/>
              </a:solidFill>
              <a:latin typeface="SassoonPrimaryType" pitchFamily="2" charset="0"/>
            </a:endParaRPr>
          </a:p>
        </p:txBody>
      </p:sp>
      <p:sp>
        <p:nvSpPr>
          <p:cNvPr id="5" name="TextBox 4">
            <a:extLst>
              <a:ext uri="{FF2B5EF4-FFF2-40B4-BE49-F238E27FC236}">
                <a16:creationId xmlns:a16="http://schemas.microsoft.com/office/drawing/2014/main" id="{D8560F90-5247-4651-BDD5-2D4D712ACCB2}"/>
              </a:ext>
            </a:extLst>
          </p:cNvPr>
          <p:cNvSpPr txBox="1"/>
          <p:nvPr/>
        </p:nvSpPr>
        <p:spPr>
          <a:xfrm>
            <a:off x="431405" y="5971666"/>
            <a:ext cx="9828999" cy="1384995"/>
          </a:xfrm>
          <a:custGeom>
            <a:avLst/>
            <a:gdLst>
              <a:gd name="connsiteX0" fmla="*/ 0 w 9828999"/>
              <a:gd name="connsiteY0" fmla="*/ 0 h 1384995"/>
              <a:gd name="connsiteX1" fmla="*/ 360397 w 9828999"/>
              <a:gd name="connsiteY1" fmla="*/ 0 h 1384995"/>
              <a:gd name="connsiteX2" fmla="*/ 1212243 w 9828999"/>
              <a:gd name="connsiteY2" fmla="*/ 0 h 1384995"/>
              <a:gd name="connsiteX3" fmla="*/ 1572640 w 9828999"/>
              <a:gd name="connsiteY3" fmla="*/ 0 h 1384995"/>
              <a:gd name="connsiteX4" fmla="*/ 2424486 w 9828999"/>
              <a:gd name="connsiteY4" fmla="*/ 0 h 1384995"/>
              <a:gd name="connsiteX5" fmla="*/ 3178043 w 9828999"/>
              <a:gd name="connsiteY5" fmla="*/ 0 h 1384995"/>
              <a:gd name="connsiteX6" fmla="*/ 3636730 w 9828999"/>
              <a:gd name="connsiteY6" fmla="*/ 0 h 1384995"/>
              <a:gd name="connsiteX7" fmla="*/ 4095416 w 9828999"/>
              <a:gd name="connsiteY7" fmla="*/ 0 h 1384995"/>
              <a:gd name="connsiteX8" fmla="*/ 4947263 w 9828999"/>
              <a:gd name="connsiteY8" fmla="*/ 0 h 1384995"/>
              <a:gd name="connsiteX9" fmla="*/ 5602529 w 9828999"/>
              <a:gd name="connsiteY9" fmla="*/ 0 h 1384995"/>
              <a:gd name="connsiteX10" fmla="*/ 6257796 w 9828999"/>
              <a:gd name="connsiteY10" fmla="*/ 0 h 1384995"/>
              <a:gd name="connsiteX11" fmla="*/ 7011353 w 9828999"/>
              <a:gd name="connsiteY11" fmla="*/ 0 h 1384995"/>
              <a:gd name="connsiteX12" fmla="*/ 7764909 w 9828999"/>
              <a:gd name="connsiteY12" fmla="*/ 0 h 1384995"/>
              <a:gd name="connsiteX13" fmla="*/ 8125306 w 9828999"/>
              <a:gd name="connsiteY13" fmla="*/ 0 h 1384995"/>
              <a:gd name="connsiteX14" fmla="*/ 8780572 w 9828999"/>
              <a:gd name="connsiteY14" fmla="*/ 0 h 1384995"/>
              <a:gd name="connsiteX15" fmla="*/ 9828999 w 9828999"/>
              <a:gd name="connsiteY15" fmla="*/ 0 h 1384995"/>
              <a:gd name="connsiteX16" fmla="*/ 9828999 w 9828999"/>
              <a:gd name="connsiteY16" fmla="*/ 678648 h 1384995"/>
              <a:gd name="connsiteX17" fmla="*/ 9828999 w 9828999"/>
              <a:gd name="connsiteY17" fmla="*/ 1384995 h 1384995"/>
              <a:gd name="connsiteX18" fmla="*/ 9173732 w 9828999"/>
              <a:gd name="connsiteY18" fmla="*/ 1384995 h 1384995"/>
              <a:gd name="connsiteX19" fmla="*/ 8813336 w 9828999"/>
              <a:gd name="connsiteY19" fmla="*/ 1384995 h 1384995"/>
              <a:gd name="connsiteX20" fmla="*/ 7961489 w 9828999"/>
              <a:gd name="connsiteY20" fmla="*/ 1384995 h 1384995"/>
              <a:gd name="connsiteX21" fmla="*/ 7601093 w 9828999"/>
              <a:gd name="connsiteY21" fmla="*/ 1384995 h 1384995"/>
              <a:gd name="connsiteX22" fmla="*/ 7142406 w 9828999"/>
              <a:gd name="connsiteY22" fmla="*/ 1384995 h 1384995"/>
              <a:gd name="connsiteX23" fmla="*/ 6782009 w 9828999"/>
              <a:gd name="connsiteY23" fmla="*/ 1384995 h 1384995"/>
              <a:gd name="connsiteX24" fmla="*/ 6225033 w 9828999"/>
              <a:gd name="connsiteY24" fmla="*/ 1384995 h 1384995"/>
              <a:gd name="connsiteX25" fmla="*/ 5864636 w 9828999"/>
              <a:gd name="connsiteY25" fmla="*/ 1384995 h 1384995"/>
              <a:gd name="connsiteX26" fmla="*/ 5405949 w 9828999"/>
              <a:gd name="connsiteY26" fmla="*/ 1384995 h 1384995"/>
              <a:gd name="connsiteX27" fmla="*/ 4750683 w 9828999"/>
              <a:gd name="connsiteY27" fmla="*/ 1384995 h 1384995"/>
              <a:gd name="connsiteX28" fmla="*/ 4390286 w 9828999"/>
              <a:gd name="connsiteY28" fmla="*/ 1384995 h 1384995"/>
              <a:gd name="connsiteX29" fmla="*/ 3735020 w 9828999"/>
              <a:gd name="connsiteY29" fmla="*/ 1384995 h 1384995"/>
              <a:gd name="connsiteX30" fmla="*/ 3079753 w 9828999"/>
              <a:gd name="connsiteY30" fmla="*/ 1384995 h 1384995"/>
              <a:gd name="connsiteX31" fmla="*/ 2621066 w 9828999"/>
              <a:gd name="connsiteY31" fmla="*/ 1384995 h 1384995"/>
              <a:gd name="connsiteX32" fmla="*/ 1769220 w 9828999"/>
              <a:gd name="connsiteY32" fmla="*/ 1384995 h 1384995"/>
              <a:gd name="connsiteX33" fmla="*/ 1113953 w 9828999"/>
              <a:gd name="connsiteY33" fmla="*/ 1384995 h 1384995"/>
              <a:gd name="connsiteX34" fmla="*/ 753557 w 9828999"/>
              <a:gd name="connsiteY34" fmla="*/ 1384995 h 1384995"/>
              <a:gd name="connsiteX35" fmla="*/ 0 w 9828999"/>
              <a:gd name="connsiteY35" fmla="*/ 1384995 h 1384995"/>
              <a:gd name="connsiteX36" fmla="*/ 0 w 9828999"/>
              <a:gd name="connsiteY36" fmla="*/ 706347 h 1384995"/>
              <a:gd name="connsiteX37" fmla="*/ 0 w 9828999"/>
              <a:gd name="connsiteY37" fmla="*/ 0 h 1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9828999" h="1384995" extrusionOk="0">
                <a:moveTo>
                  <a:pt x="0" y="0"/>
                </a:moveTo>
                <a:cubicBezTo>
                  <a:pt x="157336" y="13798"/>
                  <a:pt x="226386" y="8848"/>
                  <a:pt x="360397" y="0"/>
                </a:cubicBezTo>
                <a:cubicBezTo>
                  <a:pt x="494408" y="-8848"/>
                  <a:pt x="915817" y="-25172"/>
                  <a:pt x="1212243" y="0"/>
                </a:cubicBezTo>
                <a:cubicBezTo>
                  <a:pt x="1508669" y="25172"/>
                  <a:pt x="1496384" y="-7931"/>
                  <a:pt x="1572640" y="0"/>
                </a:cubicBezTo>
                <a:cubicBezTo>
                  <a:pt x="1648896" y="7931"/>
                  <a:pt x="2103991" y="-26640"/>
                  <a:pt x="2424486" y="0"/>
                </a:cubicBezTo>
                <a:cubicBezTo>
                  <a:pt x="2744981" y="26640"/>
                  <a:pt x="2911900" y="31569"/>
                  <a:pt x="3178043" y="0"/>
                </a:cubicBezTo>
                <a:cubicBezTo>
                  <a:pt x="3444186" y="-31569"/>
                  <a:pt x="3523243" y="-6375"/>
                  <a:pt x="3636730" y="0"/>
                </a:cubicBezTo>
                <a:cubicBezTo>
                  <a:pt x="3750217" y="6375"/>
                  <a:pt x="3996188" y="-21980"/>
                  <a:pt x="4095416" y="0"/>
                </a:cubicBezTo>
                <a:cubicBezTo>
                  <a:pt x="4194644" y="21980"/>
                  <a:pt x="4605367" y="-40614"/>
                  <a:pt x="4947263" y="0"/>
                </a:cubicBezTo>
                <a:cubicBezTo>
                  <a:pt x="5289159" y="40614"/>
                  <a:pt x="5354839" y="-8155"/>
                  <a:pt x="5602529" y="0"/>
                </a:cubicBezTo>
                <a:cubicBezTo>
                  <a:pt x="5850219" y="8155"/>
                  <a:pt x="6083701" y="21588"/>
                  <a:pt x="6257796" y="0"/>
                </a:cubicBezTo>
                <a:cubicBezTo>
                  <a:pt x="6431891" y="-21588"/>
                  <a:pt x="6816268" y="28885"/>
                  <a:pt x="7011353" y="0"/>
                </a:cubicBezTo>
                <a:cubicBezTo>
                  <a:pt x="7206438" y="-28885"/>
                  <a:pt x="7598085" y="-7217"/>
                  <a:pt x="7764909" y="0"/>
                </a:cubicBezTo>
                <a:cubicBezTo>
                  <a:pt x="7931733" y="7217"/>
                  <a:pt x="7965048" y="16382"/>
                  <a:pt x="8125306" y="0"/>
                </a:cubicBezTo>
                <a:cubicBezTo>
                  <a:pt x="8285564" y="-16382"/>
                  <a:pt x="8481130" y="20262"/>
                  <a:pt x="8780572" y="0"/>
                </a:cubicBezTo>
                <a:cubicBezTo>
                  <a:pt x="9080014" y="-20262"/>
                  <a:pt x="9330164" y="33254"/>
                  <a:pt x="9828999" y="0"/>
                </a:cubicBezTo>
                <a:cubicBezTo>
                  <a:pt x="9841506" y="191845"/>
                  <a:pt x="9831042" y="413564"/>
                  <a:pt x="9828999" y="678648"/>
                </a:cubicBezTo>
                <a:cubicBezTo>
                  <a:pt x="9826956" y="943732"/>
                  <a:pt x="9817263" y="1120851"/>
                  <a:pt x="9828999" y="1384995"/>
                </a:cubicBezTo>
                <a:cubicBezTo>
                  <a:pt x="9551093" y="1405959"/>
                  <a:pt x="9470967" y="1401635"/>
                  <a:pt x="9173732" y="1384995"/>
                </a:cubicBezTo>
                <a:cubicBezTo>
                  <a:pt x="8876497" y="1368355"/>
                  <a:pt x="8921621" y="1378534"/>
                  <a:pt x="8813336" y="1384995"/>
                </a:cubicBezTo>
                <a:cubicBezTo>
                  <a:pt x="8705051" y="1391456"/>
                  <a:pt x="8384092" y="1397811"/>
                  <a:pt x="7961489" y="1384995"/>
                </a:cubicBezTo>
                <a:cubicBezTo>
                  <a:pt x="7538886" y="1372179"/>
                  <a:pt x="7736461" y="1371613"/>
                  <a:pt x="7601093" y="1384995"/>
                </a:cubicBezTo>
                <a:cubicBezTo>
                  <a:pt x="7465725" y="1398377"/>
                  <a:pt x="7252071" y="1376309"/>
                  <a:pt x="7142406" y="1384995"/>
                </a:cubicBezTo>
                <a:cubicBezTo>
                  <a:pt x="7032741" y="1393681"/>
                  <a:pt x="6862449" y="1400313"/>
                  <a:pt x="6782009" y="1384995"/>
                </a:cubicBezTo>
                <a:cubicBezTo>
                  <a:pt x="6701569" y="1369677"/>
                  <a:pt x="6468845" y="1394583"/>
                  <a:pt x="6225033" y="1384995"/>
                </a:cubicBezTo>
                <a:cubicBezTo>
                  <a:pt x="5981221" y="1375407"/>
                  <a:pt x="5982519" y="1388805"/>
                  <a:pt x="5864636" y="1384995"/>
                </a:cubicBezTo>
                <a:cubicBezTo>
                  <a:pt x="5746753" y="1381185"/>
                  <a:pt x="5561685" y="1404881"/>
                  <a:pt x="5405949" y="1384995"/>
                </a:cubicBezTo>
                <a:cubicBezTo>
                  <a:pt x="5250213" y="1365109"/>
                  <a:pt x="4883654" y="1406875"/>
                  <a:pt x="4750683" y="1384995"/>
                </a:cubicBezTo>
                <a:cubicBezTo>
                  <a:pt x="4617712" y="1363115"/>
                  <a:pt x="4536368" y="1381954"/>
                  <a:pt x="4390286" y="1384995"/>
                </a:cubicBezTo>
                <a:cubicBezTo>
                  <a:pt x="4244204" y="1388036"/>
                  <a:pt x="4034449" y="1360648"/>
                  <a:pt x="3735020" y="1384995"/>
                </a:cubicBezTo>
                <a:cubicBezTo>
                  <a:pt x="3435591" y="1409342"/>
                  <a:pt x="3367684" y="1396406"/>
                  <a:pt x="3079753" y="1384995"/>
                </a:cubicBezTo>
                <a:cubicBezTo>
                  <a:pt x="2791822" y="1373584"/>
                  <a:pt x="2807441" y="1400490"/>
                  <a:pt x="2621066" y="1384995"/>
                </a:cubicBezTo>
                <a:cubicBezTo>
                  <a:pt x="2434691" y="1369500"/>
                  <a:pt x="2000168" y="1382858"/>
                  <a:pt x="1769220" y="1384995"/>
                </a:cubicBezTo>
                <a:cubicBezTo>
                  <a:pt x="1538272" y="1387132"/>
                  <a:pt x="1286583" y="1405423"/>
                  <a:pt x="1113953" y="1384995"/>
                </a:cubicBezTo>
                <a:cubicBezTo>
                  <a:pt x="941323" y="1364567"/>
                  <a:pt x="866642" y="1388100"/>
                  <a:pt x="753557" y="1384995"/>
                </a:cubicBezTo>
                <a:cubicBezTo>
                  <a:pt x="640472" y="1381890"/>
                  <a:pt x="290058" y="1408809"/>
                  <a:pt x="0" y="1384995"/>
                </a:cubicBezTo>
                <a:cubicBezTo>
                  <a:pt x="29707" y="1078050"/>
                  <a:pt x="14054" y="1013524"/>
                  <a:pt x="0" y="706347"/>
                </a:cubicBezTo>
                <a:cubicBezTo>
                  <a:pt x="-14054" y="399170"/>
                  <a:pt x="-23704" y="177090"/>
                  <a:pt x="0" y="0"/>
                </a:cubicBezTo>
                <a:close/>
              </a:path>
            </a:pathLst>
          </a:custGeom>
          <a:noFill/>
          <a:ln w="19050">
            <a:solidFill>
              <a:schemeClr val="tx1"/>
            </a:solidFill>
            <a:extLst>
              <a:ext uri="{C807C97D-BFC1-408E-A445-0C87EB9F89A2}">
                <ask:lineSketchStyleProps xmlns:ask="http://schemas.microsoft.com/office/drawing/2018/sketchyshapes" xmlns="" sd="2997235996">
                  <a:prstGeom prst="rect">
                    <a:avLst/>
                  </a:prstGeom>
                  <ask:type>
                    <ask:lineSketchFreehand/>
                  </ask:type>
                </ask:lineSketchStyleProps>
              </a:ext>
            </a:extLst>
          </a:ln>
        </p:spPr>
        <p:txBody>
          <a:bodyPr wrap="square" rtlCol="0">
            <a:spAutoFit/>
          </a:bodyPr>
          <a:lstStyle/>
          <a:p>
            <a:r>
              <a:rPr lang="en-GB" sz="2800" b="1" u="sng" dirty="0" smtClean="0">
                <a:latin typeface="SassoonPrimaryType" pitchFamily="2" charset="0"/>
              </a:rPr>
              <a:t>Number 2</a:t>
            </a:r>
            <a:r>
              <a:rPr lang="en-GB" sz="2800" dirty="0" smtClean="0">
                <a:latin typeface="SassoonPrimaryType" pitchFamily="2" charset="0"/>
              </a:rPr>
              <a:t>– </a:t>
            </a:r>
            <a:r>
              <a:rPr lang="en-GB" sz="2800" dirty="0">
                <a:latin typeface="SassoonPrimaryType" pitchFamily="2" charset="0"/>
              </a:rPr>
              <a:t>You are the </a:t>
            </a:r>
            <a:r>
              <a:rPr lang="en-GB" sz="2800" b="1" dirty="0">
                <a:solidFill>
                  <a:srgbClr val="7030A0"/>
                </a:solidFill>
                <a:latin typeface="SassoonPrimaryType" pitchFamily="2" charset="0"/>
              </a:rPr>
              <a:t>‘Silent Summariser’. </a:t>
            </a:r>
            <a:r>
              <a:rPr lang="en-GB" sz="2800" dirty="0">
                <a:latin typeface="SassoonPrimaryType" pitchFamily="2" charset="0"/>
              </a:rPr>
              <a:t>You must stay silent and listen to the children in your group. You will then feedback the main discussion points in the conversation.</a:t>
            </a:r>
          </a:p>
        </p:txBody>
      </p:sp>
      <p:pic>
        <p:nvPicPr>
          <p:cNvPr id="4" name="Picture 3">
            <a:extLst>
              <a:ext uri="{FF2B5EF4-FFF2-40B4-BE49-F238E27FC236}">
                <a16:creationId xmlns:a16="http://schemas.microsoft.com/office/drawing/2014/main" id="{93AE5546-03B7-4E57-97D6-3780AFCD9715}"/>
              </a:ext>
            </a:extLst>
          </p:cNvPr>
          <p:cNvPicPr>
            <a:picLocks noChangeAspect="1"/>
          </p:cNvPicPr>
          <p:nvPr/>
        </p:nvPicPr>
        <p:blipFill>
          <a:blip r:embed="rId2"/>
          <a:stretch>
            <a:fillRect/>
          </a:stretch>
        </p:blipFill>
        <p:spPr>
          <a:xfrm>
            <a:off x="7590972" y="1727164"/>
            <a:ext cx="2148114" cy="3862266"/>
          </a:xfrm>
          <a:prstGeom prst="rect">
            <a:avLst/>
          </a:prstGeom>
        </p:spPr>
      </p:pic>
      <p:sp>
        <p:nvSpPr>
          <p:cNvPr id="7" name="Rectangle 6">
            <a:extLst>
              <a:ext uri="{FF2B5EF4-FFF2-40B4-BE49-F238E27FC236}">
                <a16:creationId xmlns:a16="http://schemas.microsoft.com/office/drawing/2014/main" id="{BF1AA803-E30B-4879-8400-3C57645B339E}"/>
              </a:ext>
            </a:extLst>
          </p:cNvPr>
          <p:cNvSpPr/>
          <p:nvPr/>
        </p:nvSpPr>
        <p:spPr>
          <a:xfrm>
            <a:off x="431405" y="1712614"/>
            <a:ext cx="7022193" cy="3539430"/>
          </a:xfrm>
          <a:prstGeom prst="rect">
            <a:avLst/>
          </a:prstGeom>
        </p:spPr>
        <p:txBody>
          <a:bodyPr wrap="square">
            <a:spAutoFit/>
          </a:bodyPr>
          <a:lstStyle/>
          <a:p>
            <a:r>
              <a:rPr lang="en-GB" sz="3200" b="1" dirty="0"/>
              <a:t>Sentence Stems</a:t>
            </a:r>
          </a:p>
          <a:p>
            <a:endParaRPr lang="en-GB" sz="3200" b="1" dirty="0"/>
          </a:p>
          <a:p>
            <a:r>
              <a:rPr lang="en-GB" sz="3200" b="1" dirty="0">
                <a:solidFill>
                  <a:srgbClr val="7030A0"/>
                </a:solidFill>
                <a:latin typeface="Letter-join No-Lead 8" panose="02000505000000020003" pitchFamily="50" charset="0"/>
              </a:rPr>
              <a:t>I think that it’s important to never give up because…</a:t>
            </a:r>
          </a:p>
          <a:p>
            <a:r>
              <a:rPr lang="en-GB" sz="3200" b="1" dirty="0">
                <a:solidFill>
                  <a:srgbClr val="7030A0"/>
                </a:solidFill>
                <a:latin typeface="Letter-join No-Lead 8" panose="02000505000000020003" pitchFamily="50" charset="0"/>
              </a:rPr>
              <a:t>I agree/disagree because…</a:t>
            </a:r>
          </a:p>
          <a:p>
            <a:r>
              <a:rPr lang="en-GB" sz="3200" b="1" dirty="0">
                <a:solidFill>
                  <a:srgbClr val="7030A0"/>
                </a:solidFill>
                <a:latin typeface="Letter-join No-Lead 8" panose="02000505000000020003" pitchFamily="50" charset="0"/>
              </a:rPr>
              <a:t>When you never give up you…</a:t>
            </a:r>
          </a:p>
          <a:p>
            <a:r>
              <a:rPr lang="en-GB" sz="3200" b="1" dirty="0">
                <a:solidFill>
                  <a:srgbClr val="7030A0"/>
                </a:solidFill>
                <a:latin typeface="Letter-join No-Lead 8" panose="02000505000000020003" pitchFamily="50" charset="0"/>
              </a:rPr>
              <a:t>Great idea! Why do you think that?</a:t>
            </a:r>
          </a:p>
        </p:txBody>
      </p:sp>
    </p:spTree>
    <p:extLst>
      <p:ext uri="{BB962C8B-B14F-4D97-AF65-F5344CB8AC3E}">
        <p14:creationId xmlns:p14="http://schemas.microsoft.com/office/powerpoint/2010/main" val="1263725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036F42-6B64-D832-3DE3-5611A15391A0}"/>
              </a:ext>
            </a:extLst>
          </p:cNvPr>
          <p:cNvSpPr txBox="1"/>
          <p:nvPr/>
        </p:nvSpPr>
        <p:spPr>
          <a:xfrm>
            <a:off x="1774031" y="101054"/>
            <a:ext cx="7143750" cy="923330"/>
          </a:xfrm>
          <a:prstGeom prst="rect">
            <a:avLst/>
          </a:prstGeom>
          <a:noFill/>
        </p:spPr>
        <p:txBody>
          <a:bodyPr wrap="square" rtlCol="0">
            <a:spAutoFit/>
          </a:bodyPr>
          <a:lstStyle/>
          <a:p>
            <a:pPr algn="ctr"/>
            <a:r>
              <a:rPr lang="en-GB" sz="5400" b="1" dirty="0">
                <a:solidFill>
                  <a:srgbClr val="7030A0"/>
                </a:solidFill>
                <a:latin typeface="SassoonPrimaryType" pitchFamily="2" charset="0"/>
              </a:rPr>
              <a:t>Silent Summariser</a:t>
            </a:r>
          </a:p>
        </p:txBody>
      </p:sp>
      <p:pic>
        <p:nvPicPr>
          <p:cNvPr id="3" name="Picture 2">
            <a:extLst>
              <a:ext uri="{FF2B5EF4-FFF2-40B4-BE49-F238E27FC236}">
                <a16:creationId xmlns:a16="http://schemas.microsoft.com/office/drawing/2014/main" id="{E40566ED-0C55-41EA-8D16-51F8561EBA53}"/>
              </a:ext>
            </a:extLst>
          </p:cNvPr>
          <p:cNvPicPr>
            <a:picLocks noChangeAspect="1"/>
          </p:cNvPicPr>
          <p:nvPr/>
        </p:nvPicPr>
        <p:blipFill>
          <a:blip r:embed="rId2"/>
          <a:stretch>
            <a:fillRect/>
          </a:stretch>
        </p:blipFill>
        <p:spPr>
          <a:xfrm>
            <a:off x="768690" y="1925764"/>
            <a:ext cx="8747782" cy="4121109"/>
          </a:xfrm>
          <a:prstGeom prst="rect">
            <a:avLst/>
          </a:prstGeom>
        </p:spPr>
      </p:pic>
      <p:pic>
        <p:nvPicPr>
          <p:cNvPr id="7" name="Picture 6">
            <a:extLst>
              <a:ext uri="{FF2B5EF4-FFF2-40B4-BE49-F238E27FC236}">
                <a16:creationId xmlns:a16="http://schemas.microsoft.com/office/drawing/2014/main" id="{DEE83407-0499-4173-B2CD-B84501D4E691}"/>
              </a:ext>
            </a:extLst>
          </p:cNvPr>
          <p:cNvPicPr>
            <a:picLocks noChangeAspect="1"/>
          </p:cNvPicPr>
          <p:nvPr/>
        </p:nvPicPr>
        <p:blipFill>
          <a:blip r:embed="rId3"/>
          <a:stretch>
            <a:fillRect/>
          </a:stretch>
        </p:blipFill>
        <p:spPr>
          <a:xfrm>
            <a:off x="7106449" y="1512802"/>
            <a:ext cx="2410023" cy="1651312"/>
          </a:xfrm>
          <a:prstGeom prst="rect">
            <a:avLst/>
          </a:prstGeom>
        </p:spPr>
      </p:pic>
    </p:spTree>
    <p:extLst>
      <p:ext uri="{BB962C8B-B14F-4D97-AF65-F5344CB8AC3E}">
        <p14:creationId xmlns:p14="http://schemas.microsoft.com/office/powerpoint/2010/main" val="2384746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036F42-6B64-D832-3DE3-5611A15391A0}"/>
              </a:ext>
            </a:extLst>
          </p:cNvPr>
          <p:cNvSpPr txBox="1"/>
          <p:nvPr/>
        </p:nvSpPr>
        <p:spPr>
          <a:xfrm>
            <a:off x="1074538" y="101054"/>
            <a:ext cx="8570119" cy="923330"/>
          </a:xfrm>
          <a:prstGeom prst="rect">
            <a:avLst/>
          </a:prstGeom>
          <a:noFill/>
        </p:spPr>
        <p:txBody>
          <a:bodyPr wrap="square" rtlCol="0">
            <a:spAutoFit/>
          </a:bodyPr>
          <a:lstStyle/>
          <a:p>
            <a:pPr algn="ctr"/>
            <a:r>
              <a:rPr lang="en-GB" sz="5400" b="1" dirty="0">
                <a:solidFill>
                  <a:srgbClr val="C00000"/>
                </a:solidFill>
                <a:latin typeface="SassoonPrimaryType" pitchFamily="2" charset="0"/>
              </a:rPr>
              <a:t>Oracy Detective Feedback</a:t>
            </a:r>
          </a:p>
        </p:txBody>
      </p:sp>
      <p:sp>
        <p:nvSpPr>
          <p:cNvPr id="4" name="TextBox 3">
            <a:extLst>
              <a:ext uri="{FF2B5EF4-FFF2-40B4-BE49-F238E27FC236}">
                <a16:creationId xmlns:a16="http://schemas.microsoft.com/office/drawing/2014/main" id="{B1658B5F-6FDD-CAF9-AC75-FC4B709D2B1E}"/>
              </a:ext>
            </a:extLst>
          </p:cNvPr>
          <p:cNvSpPr txBox="1"/>
          <p:nvPr/>
        </p:nvSpPr>
        <p:spPr>
          <a:xfrm>
            <a:off x="375046" y="1024384"/>
            <a:ext cx="9969104" cy="6186309"/>
          </a:xfrm>
          <a:prstGeom prst="rect">
            <a:avLst/>
          </a:prstGeom>
          <a:noFill/>
        </p:spPr>
        <p:txBody>
          <a:bodyPr wrap="square" rtlCol="0">
            <a:spAutoFit/>
          </a:bodyPr>
          <a:lstStyle/>
          <a:p>
            <a:pPr algn="ctr"/>
            <a:r>
              <a:rPr lang="en-GB" sz="4400" dirty="0">
                <a:latin typeface="SassoonPrimaryType" pitchFamily="2" charset="0"/>
              </a:rPr>
              <a:t>Your teachers will be walking around the room looking at your speaking and listening.</a:t>
            </a:r>
          </a:p>
          <a:p>
            <a:pPr algn="ctr"/>
            <a:endParaRPr lang="en-GB" sz="4400" dirty="0">
              <a:latin typeface="SassoonPrimaryType" pitchFamily="2" charset="0"/>
            </a:endParaRPr>
          </a:p>
          <a:p>
            <a:pPr algn="ctr"/>
            <a:endParaRPr lang="en-GB" sz="4400" dirty="0">
              <a:latin typeface="SassoonPrimaryType" pitchFamily="2" charset="0"/>
            </a:endParaRPr>
          </a:p>
          <a:p>
            <a:pPr algn="ctr"/>
            <a:endParaRPr lang="en-GB" sz="4400" dirty="0">
              <a:latin typeface="SassoonPrimaryType" pitchFamily="2" charset="0"/>
            </a:endParaRPr>
          </a:p>
          <a:p>
            <a:pPr algn="ctr"/>
            <a:r>
              <a:rPr lang="en-GB" sz="4400" dirty="0">
                <a:latin typeface="SassoonPrimaryType" pitchFamily="2" charset="0"/>
              </a:rPr>
              <a:t>They will be looking for children who make interesting points and who are following the oracy rules.</a:t>
            </a:r>
          </a:p>
        </p:txBody>
      </p:sp>
      <p:pic>
        <p:nvPicPr>
          <p:cNvPr id="3" name="Picture 2">
            <a:extLst>
              <a:ext uri="{FF2B5EF4-FFF2-40B4-BE49-F238E27FC236}">
                <a16:creationId xmlns:a16="http://schemas.microsoft.com/office/drawing/2014/main" id="{69EBA7D3-7C71-672F-06EC-0B8DE33E9CE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866554" y="2609849"/>
            <a:ext cx="3021805" cy="3021805"/>
          </a:xfrm>
          <a:prstGeom prst="rect">
            <a:avLst/>
          </a:prstGeom>
        </p:spPr>
      </p:pic>
    </p:spTree>
    <p:extLst>
      <p:ext uri="{BB962C8B-B14F-4D97-AF65-F5344CB8AC3E}">
        <p14:creationId xmlns:p14="http://schemas.microsoft.com/office/powerpoint/2010/main" val="3641642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D87FDED-7176-DE3A-EDFD-ACF50C3C0361}"/>
              </a:ext>
            </a:extLst>
          </p:cNvPr>
          <p:cNvSpPr txBox="1"/>
          <p:nvPr/>
        </p:nvSpPr>
        <p:spPr>
          <a:xfrm>
            <a:off x="0" y="310847"/>
            <a:ext cx="10691813" cy="6740307"/>
          </a:xfrm>
          <a:prstGeom prst="rect">
            <a:avLst/>
          </a:prstGeom>
          <a:noFill/>
        </p:spPr>
        <p:txBody>
          <a:bodyPr wrap="square" rtlCol="0">
            <a:spAutoFit/>
          </a:bodyPr>
          <a:lstStyle/>
          <a:p>
            <a:pPr algn="ctr"/>
            <a:r>
              <a:rPr lang="en-GB" sz="4800" b="1" u="sng" dirty="0">
                <a:solidFill>
                  <a:srgbClr val="C00000"/>
                </a:solidFill>
                <a:latin typeface="SassoonPrimaryType" pitchFamily="2" charset="0"/>
              </a:rPr>
              <a:t>Prayer</a:t>
            </a:r>
          </a:p>
          <a:p>
            <a:pPr algn="ctr"/>
            <a:r>
              <a:rPr lang="en-GB" sz="4800" dirty="0"/>
              <a:t>Dear God, </a:t>
            </a:r>
          </a:p>
          <a:p>
            <a:pPr algn="ctr"/>
            <a:endParaRPr lang="en-GB" sz="4800" dirty="0"/>
          </a:p>
          <a:p>
            <a:pPr algn="ctr"/>
            <a:r>
              <a:rPr lang="en-GB" sz="4800" dirty="0"/>
              <a:t>Please help us to have the strength to challenge and push ourselves to do our best and let us remember that if we fail, we can try again until we become better.</a:t>
            </a:r>
          </a:p>
          <a:p>
            <a:pPr algn="ctr"/>
            <a:r>
              <a:rPr lang="en-GB" sz="4800" dirty="0"/>
              <a:t> </a:t>
            </a:r>
          </a:p>
          <a:p>
            <a:pPr algn="ctr"/>
            <a:r>
              <a:rPr lang="en-GB" sz="4800" dirty="0"/>
              <a:t>Amen </a:t>
            </a:r>
            <a:endParaRPr lang="en-GB" sz="4800" dirty="0">
              <a:solidFill>
                <a:srgbClr val="C00000"/>
              </a:solidFill>
              <a:latin typeface="SassoonPrimaryType" pitchFamily="2" charset="0"/>
            </a:endParaRPr>
          </a:p>
        </p:txBody>
      </p:sp>
    </p:spTree>
    <p:extLst>
      <p:ext uri="{BB962C8B-B14F-4D97-AF65-F5344CB8AC3E}">
        <p14:creationId xmlns:p14="http://schemas.microsoft.com/office/powerpoint/2010/main" val="750231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D87FDED-7176-DE3A-EDFD-ACF50C3C0361}"/>
              </a:ext>
            </a:extLst>
          </p:cNvPr>
          <p:cNvSpPr txBox="1"/>
          <p:nvPr/>
        </p:nvSpPr>
        <p:spPr>
          <a:xfrm>
            <a:off x="0" y="310847"/>
            <a:ext cx="10691813" cy="2308324"/>
          </a:xfrm>
          <a:prstGeom prst="rect">
            <a:avLst/>
          </a:prstGeom>
          <a:noFill/>
        </p:spPr>
        <p:txBody>
          <a:bodyPr wrap="square" rtlCol="0">
            <a:spAutoFit/>
          </a:bodyPr>
          <a:lstStyle/>
          <a:p>
            <a:pPr algn="ctr"/>
            <a:r>
              <a:rPr lang="en-GB" sz="4800" b="1" u="sng" dirty="0">
                <a:solidFill>
                  <a:srgbClr val="C00000"/>
                </a:solidFill>
                <a:latin typeface="SassoonPrimaryType" pitchFamily="2" charset="0"/>
              </a:rPr>
              <a:t>Reflection</a:t>
            </a:r>
          </a:p>
          <a:p>
            <a:pPr algn="ctr"/>
            <a:r>
              <a:rPr lang="en-GB" sz="4800" b="1" dirty="0">
                <a:solidFill>
                  <a:srgbClr val="C00000"/>
                </a:solidFill>
                <a:latin typeface="SassoonPrimaryType" pitchFamily="2" charset="0"/>
              </a:rPr>
              <a:t>How can you show determination at school today?</a:t>
            </a:r>
            <a:endParaRPr lang="en-GB" sz="4800" dirty="0">
              <a:solidFill>
                <a:srgbClr val="C00000"/>
              </a:solidFill>
              <a:latin typeface="SassoonPrimaryType" pitchFamily="2" charset="0"/>
            </a:endParaRPr>
          </a:p>
        </p:txBody>
      </p:sp>
      <p:pic>
        <p:nvPicPr>
          <p:cNvPr id="3" name="Picture 2">
            <a:extLst>
              <a:ext uri="{FF2B5EF4-FFF2-40B4-BE49-F238E27FC236}">
                <a16:creationId xmlns:a16="http://schemas.microsoft.com/office/drawing/2014/main" id="{42DB8F3C-CF61-497A-BD60-39BB190B65BD}"/>
              </a:ext>
            </a:extLst>
          </p:cNvPr>
          <p:cNvPicPr>
            <a:picLocks noChangeAspect="1"/>
          </p:cNvPicPr>
          <p:nvPr/>
        </p:nvPicPr>
        <p:blipFill>
          <a:blip r:embed="rId2"/>
          <a:stretch>
            <a:fillRect/>
          </a:stretch>
        </p:blipFill>
        <p:spPr>
          <a:xfrm>
            <a:off x="423522" y="3779837"/>
            <a:ext cx="962025" cy="1209675"/>
          </a:xfrm>
          <a:prstGeom prst="rect">
            <a:avLst/>
          </a:prstGeom>
        </p:spPr>
      </p:pic>
      <p:pic>
        <p:nvPicPr>
          <p:cNvPr id="5" name="Picture 4">
            <a:extLst>
              <a:ext uri="{FF2B5EF4-FFF2-40B4-BE49-F238E27FC236}">
                <a16:creationId xmlns:a16="http://schemas.microsoft.com/office/drawing/2014/main" id="{1CF1CBAF-0158-4883-9AF5-6CA36532247C}"/>
              </a:ext>
            </a:extLst>
          </p:cNvPr>
          <p:cNvPicPr>
            <a:picLocks noChangeAspect="1"/>
          </p:cNvPicPr>
          <p:nvPr/>
        </p:nvPicPr>
        <p:blipFill>
          <a:blip r:embed="rId2"/>
          <a:stretch>
            <a:fillRect/>
          </a:stretch>
        </p:blipFill>
        <p:spPr>
          <a:xfrm>
            <a:off x="9306264" y="3779837"/>
            <a:ext cx="962025" cy="1209675"/>
          </a:xfrm>
          <a:prstGeom prst="rect">
            <a:avLst/>
          </a:prstGeom>
        </p:spPr>
      </p:pic>
      <p:pic>
        <p:nvPicPr>
          <p:cNvPr id="2" name="Picture 1">
            <a:extLst>
              <a:ext uri="{FF2B5EF4-FFF2-40B4-BE49-F238E27FC236}">
                <a16:creationId xmlns:a16="http://schemas.microsoft.com/office/drawing/2014/main" id="{CCF63DDB-3689-4FAA-86A1-BDC8BF2E3229}"/>
              </a:ext>
            </a:extLst>
          </p:cNvPr>
          <p:cNvPicPr>
            <a:picLocks noChangeAspect="1"/>
          </p:cNvPicPr>
          <p:nvPr/>
        </p:nvPicPr>
        <p:blipFill>
          <a:blip r:embed="rId3"/>
          <a:stretch>
            <a:fillRect/>
          </a:stretch>
        </p:blipFill>
        <p:spPr>
          <a:xfrm>
            <a:off x="3550103" y="2774949"/>
            <a:ext cx="3571875" cy="4429125"/>
          </a:xfrm>
          <a:prstGeom prst="rect">
            <a:avLst/>
          </a:prstGeom>
        </p:spPr>
      </p:pic>
    </p:spTree>
    <p:extLst>
      <p:ext uri="{BB962C8B-B14F-4D97-AF65-F5344CB8AC3E}">
        <p14:creationId xmlns:p14="http://schemas.microsoft.com/office/powerpoint/2010/main" val="39464060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SassoonPrimaryInfant"/>
        <a:ea typeface=""/>
        <a:cs typeface=""/>
      </a:majorFont>
      <a:minorFont>
        <a:latin typeface="SassoonPrimaryInfan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CA5483E7D694B4B9759AC553009FDE4" ma:contentTypeVersion="10" ma:contentTypeDescription="Create a new document." ma:contentTypeScope="" ma:versionID="400777744f86adb91a52fe7965c3cd07">
  <xsd:schema xmlns:xsd="http://www.w3.org/2001/XMLSchema" xmlns:xs="http://www.w3.org/2001/XMLSchema" xmlns:p="http://schemas.microsoft.com/office/2006/metadata/properties" xmlns:ns2="f06201fd-a72a-453e-939d-74e831728dba" xmlns:ns3="4bd2e3da-472d-451e-b1ee-a99a9d805d86" targetNamespace="http://schemas.microsoft.com/office/2006/metadata/properties" ma:root="true" ma:fieldsID="b434dfbefd2bfcb3c0b3315cf191fd23" ns2:_="" ns3:_="">
    <xsd:import namespace="f06201fd-a72a-453e-939d-74e831728dba"/>
    <xsd:import namespace="4bd2e3da-472d-451e-b1ee-a99a9d805d86"/>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6201fd-a72a-453e-939d-74e831728dba"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d29501d3-f28e-4a7c-8be3-6c0edf1e221c}" ma:internalName="TaxCatchAll" ma:showField="CatchAllData" ma:web="f06201fd-a72a-453e-939d-74e831728db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bd2e3da-472d-451e-b1ee-a99a9d805d86"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49bd3204-f89f-4a18-bb5a-4aea55afdddb"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_dlc_DocId xmlns="f06201fd-a72a-453e-939d-74e831728dba">JYDTAY235DNM-1905352276-13</_dlc_DocId>
    <_dlc_DocIdUrl xmlns="f06201fd-a72a-453e-939d-74e831728dba">
      <Url>https://lammack.sharepoint.com/sites/LammackPrimarySchool/_layouts/15/DocIdRedir.aspx?ID=JYDTAY235DNM-1905352276-13</Url>
      <Description>JYDTAY235DNM-1905352276-13</Description>
    </_dlc_DocIdUrl>
    <lcf76f155ced4ddcb4097134ff3c332f xmlns="4bd2e3da-472d-451e-b1ee-a99a9d805d86">
      <Terms xmlns="http://schemas.microsoft.com/office/infopath/2007/PartnerControls"/>
    </lcf76f155ced4ddcb4097134ff3c332f>
    <TaxCatchAll xmlns="f06201fd-a72a-453e-939d-74e831728dba" xsi:nil="true"/>
  </documentManagement>
</p:properties>
</file>

<file path=customXml/itemProps1.xml><?xml version="1.0" encoding="utf-8"?>
<ds:datastoreItem xmlns:ds="http://schemas.openxmlformats.org/officeDocument/2006/customXml" ds:itemID="{E4FA900F-8E1D-4581-8289-191A75E226C1}">
  <ds:schemaRefs>
    <ds:schemaRef ds:uri="http://schemas.microsoft.com/sharepoint/v3/contenttype/forms"/>
  </ds:schemaRefs>
</ds:datastoreItem>
</file>

<file path=customXml/itemProps2.xml><?xml version="1.0" encoding="utf-8"?>
<ds:datastoreItem xmlns:ds="http://schemas.openxmlformats.org/officeDocument/2006/customXml" ds:itemID="{F3B513C8-618B-497E-8577-62850AD03F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6201fd-a72a-453e-939d-74e831728dba"/>
    <ds:schemaRef ds:uri="4bd2e3da-472d-451e-b1ee-a99a9d805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45E8FCD-F51F-4EA4-903E-19D95B9B559C}">
  <ds:schemaRefs>
    <ds:schemaRef ds:uri="http://schemas.microsoft.com/sharepoint/events"/>
  </ds:schemaRefs>
</ds:datastoreItem>
</file>

<file path=customXml/itemProps4.xml><?xml version="1.0" encoding="utf-8"?>
<ds:datastoreItem xmlns:ds="http://schemas.openxmlformats.org/officeDocument/2006/customXml" ds:itemID="{4F047A20-002D-4AB8-ABB3-0B21AF86A9E8}">
  <ds:schemaRefs>
    <ds:schemaRef ds:uri="454ff3c7-bf6c-4573-850b-dc1564d2356c"/>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4aed504c-ebe7-463e-82c7-15fe6339b33a"/>
    <ds:schemaRef ds:uri="http://schemas.openxmlformats.org/package/2006/metadata/core-properties"/>
    <ds:schemaRef ds:uri="http://www.w3.org/XML/1998/namespace"/>
    <ds:schemaRef ds:uri="http://purl.org/dc/dcmitype/"/>
    <ds:schemaRef ds:uri="f06201fd-a72a-453e-939d-74e831728dba"/>
    <ds:schemaRef ds:uri="4bd2e3da-472d-451e-b1ee-a99a9d805d86"/>
  </ds:schemaRefs>
</ds:datastoreItem>
</file>

<file path=docProps/app.xml><?xml version="1.0" encoding="utf-8"?>
<Properties xmlns="http://schemas.openxmlformats.org/officeDocument/2006/extended-properties" xmlns:vt="http://schemas.openxmlformats.org/officeDocument/2006/docPropsVTypes">
  <Template>Office Theme</Template>
  <TotalTime>287</TotalTime>
  <Words>289</Words>
  <Application>Microsoft Office PowerPoint</Application>
  <PresentationFormat>Custom</PresentationFormat>
  <Paragraphs>47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Letter-join No-Lead 8</vt:lpstr>
      <vt:lpstr>SassoonPrimaryInfant</vt:lpstr>
      <vt:lpstr>SassoonPrimaryType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Bosomworth</dc:creator>
  <cp:lastModifiedBy>J Vaisnys</cp:lastModifiedBy>
  <cp:revision>38</cp:revision>
  <dcterms:created xsi:type="dcterms:W3CDTF">2022-03-08T17:50:39Z</dcterms:created>
  <dcterms:modified xsi:type="dcterms:W3CDTF">2025-10-21T14:25:55Z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0x010100CCA5483E7D694B4B9759AC553009FDE4</vt:lpwstr>
  </property>
  <property fmtid="{D5CDD505-2E9C-101B-9397-08002B2CF9AE}" pid="3" name="MediaServiceImageTags">
    <vt:lpwstr/>
  </property>
  <property fmtid="{D5CDD505-2E9C-101B-9397-08002B2CF9AE}" pid="4" name="_dlc_DocIdItemGuid">
    <vt:lpwstr>20e1c3f3-7ce8-4b46-b678-79dac776a72d</vt:lpwstr>
  </property>
</Properties>
</file>