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customXml/itemProps4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5"/>
  </p:sldMasterIdLst>
  <p:sldIdLst>
    <p:sldId id="300" r:id="rId6"/>
    <p:sldId id="304" r:id="rId7"/>
    <p:sldId id="291" r:id="rId8"/>
    <p:sldId id="292" r:id="rId9"/>
    <p:sldId id="293" r:id="rId10"/>
    <p:sldId id="259" r:id="rId11"/>
    <p:sldId id="302" r:id="rId12"/>
    <p:sldId id="303" r:id="rId13"/>
    <p:sldId id="295" r:id="rId14"/>
    <p:sldId id="276" r:id="rId15"/>
    <p:sldId id="296" r:id="rId16"/>
    <p:sldId id="298" r:id="rId17"/>
    <p:sldId id="301" r:id="rId18"/>
    <p:sldId id="299" r:id="rId19"/>
    <p:sldId id="290" r:id="rId20"/>
  </p:sldIdLst>
  <p:sldSz cx="10691813" cy="7559675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66" d="100"/>
          <a:sy n="66" d="100"/>
        </p:scale>
        <p:origin x="1206" y="84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3" Type="http://schemas.openxmlformats.org/officeDocument/2006/relationships/customXml" Target="../customXml/item3.xml"/><Relationship Id="rId21" Type="http://schemas.openxmlformats.org/officeDocument/2006/relationships/presProps" Target="presProps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tableStyles" Target="tableStyles.xml"/><Relationship Id="rId5" Type="http://schemas.openxmlformats.org/officeDocument/2006/relationships/slideMaster" Target="slideMasters/slideMaster1.xml"/><Relationship Id="rId15" Type="http://schemas.openxmlformats.org/officeDocument/2006/relationships/slide" Target="slides/slide10.xml"/><Relationship Id="rId23" Type="http://schemas.openxmlformats.org/officeDocument/2006/relationships/theme" Target="theme/theme1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4" Type="http://schemas.openxmlformats.org/officeDocument/2006/relationships/customXml" Target="../customXml/item4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1886" y="1237197"/>
            <a:ext cx="9088041" cy="2631887"/>
          </a:xfrm>
        </p:spPr>
        <p:txBody>
          <a:bodyPr anchor="b"/>
          <a:lstStyle>
            <a:lvl1pPr algn="ctr"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6477" y="3970580"/>
            <a:ext cx="8018860" cy="1825171"/>
          </a:xfrm>
        </p:spPr>
        <p:txBody>
          <a:bodyPr/>
          <a:lstStyle>
            <a:lvl1pPr marL="0" indent="0" algn="ctr">
              <a:buNone/>
              <a:defRPr sz="2646"/>
            </a:lvl1pPr>
            <a:lvl2pPr marL="503972" indent="0" algn="ctr">
              <a:buNone/>
              <a:defRPr sz="2205"/>
            </a:lvl2pPr>
            <a:lvl3pPr marL="1007943" indent="0" algn="ctr">
              <a:buNone/>
              <a:defRPr sz="1984"/>
            </a:lvl3pPr>
            <a:lvl4pPr marL="1511915" indent="0" algn="ctr">
              <a:buNone/>
              <a:defRPr sz="1764"/>
            </a:lvl4pPr>
            <a:lvl5pPr marL="2015886" indent="0" algn="ctr">
              <a:buNone/>
              <a:defRPr sz="1764"/>
            </a:lvl5pPr>
            <a:lvl6pPr marL="2519858" indent="0" algn="ctr">
              <a:buNone/>
              <a:defRPr sz="1764"/>
            </a:lvl6pPr>
            <a:lvl7pPr marL="3023829" indent="0" algn="ctr">
              <a:buNone/>
              <a:defRPr sz="1764"/>
            </a:lvl7pPr>
            <a:lvl8pPr marL="3527801" indent="0" algn="ctr">
              <a:buNone/>
              <a:defRPr sz="1764"/>
            </a:lvl8pPr>
            <a:lvl9pPr marL="4031772" indent="0" algn="ctr">
              <a:buNone/>
              <a:defRPr sz="1764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10/09/2025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49863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10/09/2025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55735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9494" y="1884671"/>
            <a:ext cx="9221689" cy="3144614"/>
          </a:xfrm>
        </p:spPr>
        <p:txBody>
          <a:bodyPr anchor="b"/>
          <a:lstStyle>
            <a:lvl1pPr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494" y="5059035"/>
            <a:ext cx="9221689" cy="1653678"/>
          </a:xfrm>
        </p:spPr>
        <p:txBody>
          <a:bodyPr/>
          <a:lstStyle>
            <a:lvl1pPr marL="0" indent="0">
              <a:buNone/>
              <a:defRPr sz="2646">
                <a:solidFill>
                  <a:schemeClr val="tx1"/>
                </a:solidFill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10/09/2025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32432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5062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12730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10/09/2025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52615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402484"/>
            <a:ext cx="9221689" cy="146118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1853171"/>
            <a:ext cx="4523137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6456" y="2761381"/>
            <a:ext cx="4523137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2731" y="1853171"/>
            <a:ext cx="4545413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2731" y="2761381"/>
            <a:ext cx="4545413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10/09/2025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74008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10/09/2025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8621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10/09/2025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28274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5413" y="1088455"/>
            <a:ext cx="5412730" cy="5372269"/>
          </a:xfrm>
        </p:spPr>
        <p:txBody>
          <a:bodyPr/>
          <a:lstStyle>
            <a:lvl1pPr>
              <a:defRPr sz="3527"/>
            </a:lvl1pPr>
            <a:lvl2pPr>
              <a:defRPr sz="3086"/>
            </a:lvl2pPr>
            <a:lvl3pPr>
              <a:defRPr sz="2646"/>
            </a:lvl3pPr>
            <a:lvl4pPr>
              <a:defRPr sz="2205"/>
            </a:lvl4pPr>
            <a:lvl5pPr>
              <a:defRPr sz="2205"/>
            </a:lvl5pPr>
            <a:lvl6pPr>
              <a:defRPr sz="2205"/>
            </a:lvl6pPr>
            <a:lvl7pPr>
              <a:defRPr sz="2205"/>
            </a:lvl7pPr>
            <a:lvl8pPr>
              <a:defRPr sz="2205"/>
            </a:lvl8pPr>
            <a:lvl9pPr>
              <a:defRPr sz="2205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10/09/2025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5429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45413" y="1088455"/>
            <a:ext cx="5412730" cy="5372269"/>
          </a:xfrm>
        </p:spPr>
        <p:txBody>
          <a:bodyPr anchor="t"/>
          <a:lstStyle>
            <a:lvl1pPr marL="0" indent="0">
              <a:buNone/>
              <a:defRPr sz="3527"/>
            </a:lvl1pPr>
            <a:lvl2pPr marL="503972" indent="0">
              <a:buNone/>
              <a:defRPr sz="3086"/>
            </a:lvl2pPr>
            <a:lvl3pPr marL="1007943" indent="0">
              <a:buNone/>
              <a:defRPr sz="2646"/>
            </a:lvl3pPr>
            <a:lvl4pPr marL="1511915" indent="0">
              <a:buNone/>
              <a:defRPr sz="2205"/>
            </a:lvl4pPr>
            <a:lvl5pPr marL="2015886" indent="0">
              <a:buNone/>
              <a:defRPr sz="2205"/>
            </a:lvl5pPr>
            <a:lvl6pPr marL="2519858" indent="0">
              <a:buNone/>
              <a:defRPr sz="2205"/>
            </a:lvl6pPr>
            <a:lvl7pPr marL="3023829" indent="0">
              <a:buNone/>
              <a:defRPr sz="2205"/>
            </a:lvl7pPr>
            <a:lvl8pPr marL="3527801" indent="0">
              <a:buNone/>
              <a:defRPr sz="2205"/>
            </a:lvl8pPr>
            <a:lvl9pPr marL="4031772" indent="0">
              <a:buNone/>
              <a:defRPr sz="2205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10/09/2025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50640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10/09/2025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75449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51329" y="402483"/>
            <a:ext cx="2305422" cy="640647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5063" y="402483"/>
            <a:ext cx="6782619" cy="640647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10/09/2025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40679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062" y="402484"/>
            <a:ext cx="9221689" cy="1461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062" y="2012414"/>
            <a:ext cx="9221689" cy="4796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062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BD05AA-EA16-4617-B9D6-26C8638BAEC9}" type="datetimeFigureOut">
              <a:rPr lang="en-GB" smtClean="0"/>
              <a:t>10/09/2025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663" y="7006700"/>
            <a:ext cx="3608487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25442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007943" rtl="0" eaLnBrk="1" latinLnBrk="0" hangingPunct="1">
        <a:lnSpc>
          <a:spcPct val="90000"/>
        </a:lnSpc>
        <a:spcBef>
          <a:spcPct val="0"/>
        </a:spcBef>
        <a:buNone/>
        <a:defRPr sz="485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1986" indent="-251986" algn="l" defTabSz="1007943" rtl="0" eaLnBrk="1" latinLnBrk="0" hangingPunct="1">
        <a:lnSpc>
          <a:spcPct val="90000"/>
        </a:lnSpc>
        <a:spcBef>
          <a:spcPts val="1102"/>
        </a:spcBef>
        <a:buFont typeface="Arial" panose="020B0604020202020204" pitchFamily="34" charset="0"/>
        <a:buChar char="•"/>
        <a:defRPr sz="3086" kern="1200">
          <a:solidFill>
            <a:schemeClr val="tx1"/>
          </a:solidFill>
          <a:latin typeface="+mn-lt"/>
          <a:ea typeface="+mn-ea"/>
          <a:cs typeface="+mn-cs"/>
        </a:defRPr>
      </a:lvl1pPr>
      <a:lvl2pPr marL="75595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2pPr>
      <a:lvl3pPr marL="1259929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205" kern="1200">
          <a:solidFill>
            <a:schemeClr val="tx1"/>
          </a:solidFill>
          <a:latin typeface="+mn-lt"/>
          <a:ea typeface="+mn-ea"/>
          <a:cs typeface="+mn-cs"/>
        </a:defRPr>
      </a:lvl3pPr>
      <a:lvl4pPr marL="1763900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267872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771844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275815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77978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283758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www.youtube.com/watch?v=EIGrM8AwUHc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hyperlink" Target="https://www.google.com/search?q=30+second+timer&amp;rlz=1C1CHBF_en-GBGB900GB900&amp;oq=30+second+time&amp;gs_lcrp=EgZjaHJvbWUqDwgAEAAYQxixAxiABBiKBTIPCAAQABhDGLEDGIAEGIoFMgYIARBFGDkyDAgCEAAYQxiABBiKBTIHCAMQABiABDIHCAQQABiABDIHCAUQABiABDIHCAYQABiABDIHCAcQABiABDIHCAgQABiABDIHCAkQABiABKgCALACAA&amp;sourceid=chrome&amp;ie=UTF-8#cobssid=s" TargetMode="Externa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10.png"/><Relationship Id="rId7" Type="http://schemas.openxmlformats.org/officeDocument/2006/relationships/image" Target="../media/image14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://www.youtube.com/watch?v=rnFZAB9ogEE" TargetMode="External"/><Relationship Id="rId2" Type="http://schemas.openxmlformats.org/officeDocument/2006/relationships/hyperlink" Target="http://www.bbc.com/news/technology-67163680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png"/><Relationship Id="rId5" Type="http://schemas.openxmlformats.org/officeDocument/2006/relationships/hyperlink" Target="https://www.youtube.com/watch?v=EIGrM8AwUHc" TargetMode="External"/><Relationship Id="rId4" Type="http://schemas.openxmlformats.org/officeDocument/2006/relationships/hyperlink" Target="http://www.picture-news.co.uk/discuss" TargetMode="Externa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hyperlink" Target="https://www.youtube.com/watch?v=RiMb2Bw4Ae8&amp;list=PLNw7FtQouczClTo_QfAg9I3vMaJzoPduq&amp;index=3" TargetMode="External"/><Relationship Id="rId1" Type="http://schemas.openxmlformats.org/officeDocument/2006/relationships/slideLayout" Target="../slideLayouts/slideLayout1.xml"/><Relationship Id="rId4" Type="http://schemas.openxmlformats.org/officeDocument/2006/relationships/hyperlink" Target="https://www.youtube.com/watch?v=RiMb2Bw4Ae8&amp;list=PLNw7FtQouczClTo_QfAg9I3vMaJzoPduq&amp;index=4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>
            <a:extLst>
              <a:ext uri="{FF2B5EF4-FFF2-40B4-BE49-F238E27FC236}">
                <a16:creationId xmlns:a16="http://schemas.microsoft.com/office/drawing/2014/main" id="{18064EC0-4804-50FD-EEA9-E550AB4C5B07}"/>
              </a:ext>
            </a:extLst>
          </p:cNvPr>
          <p:cNvSpPr txBox="1"/>
          <p:nvPr/>
        </p:nvSpPr>
        <p:spPr>
          <a:xfrm>
            <a:off x="1774031" y="101054"/>
            <a:ext cx="714375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400" b="1" dirty="0">
                <a:solidFill>
                  <a:srgbClr val="7030A0"/>
                </a:solidFill>
                <a:latin typeface="SassoonPrimaryType" pitchFamily="2" charset="0"/>
              </a:rPr>
              <a:t>Intro</a:t>
            </a:r>
          </a:p>
        </p:txBody>
      </p:sp>
      <p:pic>
        <p:nvPicPr>
          <p:cNvPr id="3" name="Picture 2">
            <a:hlinkClick r:id="rId2"/>
            <a:extLst>
              <a:ext uri="{FF2B5EF4-FFF2-40B4-BE49-F238E27FC236}">
                <a16:creationId xmlns:a16="http://schemas.microsoft.com/office/drawing/2014/main" id="{4A11DEA8-7B8D-28B9-510B-C693241449E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05529" y="1811236"/>
            <a:ext cx="7880755" cy="39372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24190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-116115" y="4238172"/>
            <a:ext cx="10914744" cy="30777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8000" b="1" dirty="0" err="1">
                <a:solidFill>
                  <a:srgbClr val="C00000"/>
                </a:solidFill>
                <a:latin typeface="SassoonPrimaryType" pitchFamily="2" charset="0"/>
              </a:rPr>
              <a:t>Oracy</a:t>
            </a:r>
            <a:r>
              <a:rPr lang="en-GB" sz="8000" b="1" dirty="0">
                <a:solidFill>
                  <a:srgbClr val="C00000"/>
                </a:solidFill>
                <a:latin typeface="SassoonPrimaryType" pitchFamily="2" charset="0"/>
              </a:rPr>
              <a:t> </a:t>
            </a:r>
            <a:r>
              <a:rPr lang="en-GB" sz="8000" b="1" dirty="0" smtClean="0">
                <a:solidFill>
                  <a:srgbClr val="C00000"/>
                </a:solidFill>
                <a:latin typeface="SassoonPrimaryType" pitchFamily="2" charset="0"/>
              </a:rPr>
              <a:t>Assembly</a:t>
            </a:r>
          </a:p>
          <a:p>
            <a:pPr algn="ctr"/>
            <a:endParaRPr lang="en-US" sz="6000" b="1" dirty="0">
              <a:solidFill>
                <a:srgbClr val="C00000"/>
              </a:solidFill>
              <a:latin typeface="SassoonPrimaryType" pitchFamily="2" charset="0"/>
            </a:endParaRPr>
          </a:p>
          <a:p>
            <a:pPr algn="ctr"/>
            <a:r>
              <a:rPr lang="en-US" sz="5400" b="1" dirty="0" smtClean="0">
                <a:solidFill>
                  <a:srgbClr val="C00000"/>
                </a:solidFill>
                <a:latin typeface="SassoonPrimaryType" pitchFamily="2" charset="0"/>
              </a:rPr>
              <a:t>Wednesday 10</a:t>
            </a:r>
            <a:r>
              <a:rPr lang="en-US" sz="5400" b="1" baseline="30000" dirty="0" smtClean="0">
                <a:solidFill>
                  <a:srgbClr val="C00000"/>
                </a:solidFill>
                <a:latin typeface="SassoonPrimaryType" pitchFamily="2" charset="0"/>
              </a:rPr>
              <a:t>th</a:t>
            </a:r>
            <a:r>
              <a:rPr lang="en-US" sz="5400" b="1" dirty="0" smtClean="0">
                <a:solidFill>
                  <a:srgbClr val="C00000"/>
                </a:solidFill>
                <a:latin typeface="SassoonPrimaryType" pitchFamily="2" charset="0"/>
              </a:rPr>
              <a:t> September 2025</a:t>
            </a:r>
            <a:endParaRPr lang="en-GB" sz="54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13165" y="124555"/>
            <a:ext cx="8392092" cy="38233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62283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F8F4C9DA-CCB9-47FD-3A48-DAACCDED883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82419" y="696686"/>
            <a:ext cx="3421222" cy="2565917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936208DE-1E1E-753F-8018-3AA4AF9A75B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29209" y="3779837"/>
            <a:ext cx="3637595" cy="338296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55036F42-6B64-D832-3DE3-5611A15391A0}"/>
              </a:ext>
            </a:extLst>
          </p:cNvPr>
          <p:cNvSpPr txBox="1"/>
          <p:nvPr/>
        </p:nvSpPr>
        <p:spPr>
          <a:xfrm>
            <a:off x="29627" y="122319"/>
            <a:ext cx="817094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400" b="1" dirty="0">
                <a:solidFill>
                  <a:srgbClr val="C00000"/>
                </a:solidFill>
                <a:latin typeface="SassoonPrimaryType" pitchFamily="2" charset="0"/>
              </a:rPr>
              <a:t>Oracy Assembly Rules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B1658B5F-6FDD-CAF9-AC75-FC4B709D2B1E}"/>
              </a:ext>
            </a:extLst>
          </p:cNvPr>
          <p:cNvSpPr txBox="1"/>
          <p:nvPr/>
        </p:nvSpPr>
        <p:spPr>
          <a:xfrm>
            <a:off x="29627" y="2428920"/>
            <a:ext cx="8552259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4000" dirty="0">
                <a:latin typeface="SassoonPrimaryType" pitchFamily="2" charset="0"/>
              </a:rPr>
              <a:t>Speak confidently with a loud voice.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GB" sz="4000" dirty="0">
              <a:latin typeface="SassoonPrimaryType" pitchFamily="2" charset="0"/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4000" dirty="0">
                <a:latin typeface="SassoonPrimaryType" pitchFamily="2" charset="0"/>
              </a:rPr>
              <a:t>Listen to others carefully.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GB" sz="4000" dirty="0">
              <a:latin typeface="SassoonPrimaryType" pitchFamily="2" charset="0"/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4000" dirty="0">
                <a:latin typeface="SassoonPrimaryType" pitchFamily="2" charset="0"/>
              </a:rPr>
              <a:t>Ask someone a question.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GB" sz="4000" dirty="0">
              <a:latin typeface="SassoonPrimaryType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391962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55036F42-6B64-D832-3DE3-5611A15391A0}"/>
              </a:ext>
            </a:extLst>
          </p:cNvPr>
          <p:cNvSpPr txBox="1"/>
          <p:nvPr/>
        </p:nvSpPr>
        <p:spPr>
          <a:xfrm>
            <a:off x="1774031" y="101054"/>
            <a:ext cx="714375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400" b="1" dirty="0">
                <a:solidFill>
                  <a:srgbClr val="C00000"/>
                </a:solidFill>
                <a:latin typeface="SassoonPrimaryType" pitchFamily="2" charset="0"/>
              </a:rPr>
              <a:t>The Signal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B1658B5F-6FDD-CAF9-AC75-FC4B709D2B1E}"/>
              </a:ext>
            </a:extLst>
          </p:cNvPr>
          <p:cNvSpPr txBox="1"/>
          <p:nvPr/>
        </p:nvSpPr>
        <p:spPr>
          <a:xfrm>
            <a:off x="375046" y="1024384"/>
            <a:ext cx="920710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dirty="0">
                <a:latin typeface="SassoonPrimaryType" pitchFamily="2" charset="0"/>
              </a:rPr>
              <a:t>What happens when you see a teacher show this signal?</a:t>
            </a:r>
          </a:p>
        </p:txBody>
      </p:sp>
      <p:pic>
        <p:nvPicPr>
          <p:cNvPr id="1026" name="Picture 2" descr="Raise hand - Free hands and gestures icons">
            <a:extLst>
              <a:ext uri="{FF2B5EF4-FFF2-40B4-BE49-F238E27FC236}">
                <a16:creationId xmlns:a16="http://schemas.microsoft.com/office/drawing/2014/main" id="{B4179A06-8A7F-29E1-F7E4-6650EE858FD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15013" y="2293938"/>
            <a:ext cx="4876800" cy="4876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846710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55036F42-6B64-D832-3DE3-5611A15391A0}"/>
              </a:ext>
            </a:extLst>
          </p:cNvPr>
          <p:cNvSpPr txBox="1"/>
          <p:nvPr/>
        </p:nvSpPr>
        <p:spPr>
          <a:xfrm>
            <a:off x="1774031" y="101054"/>
            <a:ext cx="714375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400" b="1" dirty="0">
                <a:solidFill>
                  <a:srgbClr val="C00000"/>
                </a:solidFill>
                <a:latin typeface="SassoonPrimaryType" pitchFamily="2" charset="0"/>
              </a:rPr>
              <a:t>Oracy Detectives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B1658B5F-6FDD-CAF9-AC75-FC4B709D2B1E}"/>
              </a:ext>
            </a:extLst>
          </p:cNvPr>
          <p:cNvSpPr txBox="1"/>
          <p:nvPr/>
        </p:nvSpPr>
        <p:spPr>
          <a:xfrm>
            <a:off x="375046" y="1024384"/>
            <a:ext cx="9969104" cy="618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>
                <a:latin typeface="SassoonPrimaryType" pitchFamily="2" charset="0"/>
              </a:rPr>
              <a:t>Your teachers will be walking around the room looking at your speaking and listening.</a:t>
            </a:r>
          </a:p>
          <a:p>
            <a:pPr algn="ctr"/>
            <a:endParaRPr lang="en-GB" sz="4400" dirty="0">
              <a:latin typeface="SassoonPrimaryType" pitchFamily="2" charset="0"/>
            </a:endParaRPr>
          </a:p>
          <a:p>
            <a:pPr algn="ctr"/>
            <a:endParaRPr lang="en-GB" sz="4400" dirty="0">
              <a:latin typeface="SassoonPrimaryType" pitchFamily="2" charset="0"/>
            </a:endParaRPr>
          </a:p>
          <a:p>
            <a:pPr algn="ctr"/>
            <a:endParaRPr lang="en-GB" sz="4400" dirty="0">
              <a:latin typeface="SassoonPrimaryType" pitchFamily="2" charset="0"/>
            </a:endParaRPr>
          </a:p>
          <a:p>
            <a:pPr algn="ctr"/>
            <a:r>
              <a:rPr lang="en-GB" sz="4400" dirty="0">
                <a:latin typeface="SassoonPrimaryType" pitchFamily="2" charset="0"/>
              </a:rPr>
              <a:t>They will be looking for children who make interesting points and who are following the oracy rules.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9EBA7D3-7C71-672F-06EC-0B8DE33E9CEF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3803452" y="2546747"/>
            <a:ext cx="3084908" cy="30849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2254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41CAA142-96E4-C4EA-D151-F83587CF3E3E}"/>
              </a:ext>
            </a:extLst>
          </p:cNvPr>
          <p:cNvSpPr txBox="1"/>
          <p:nvPr/>
        </p:nvSpPr>
        <p:spPr>
          <a:xfrm>
            <a:off x="0" y="95250"/>
            <a:ext cx="5915025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400" dirty="0">
                <a:solidFill>
                  <a:srgbClr val="7030A0"/>
                </a:solidFill>
                <a:latin typeface="SassoonPrimaryType" pitchFamily="2" charset="0"/>
              </a:rPr>
              <a:t>Today we are going to be talking about teamwork!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BB8697F9-4AFF-01BA-6FE5-329A9D3EC7EF}"/>
              </a:ext>
            </a:extLst>
          </p:cNvPr>
          <p:cNvSpPr txBox="1"/>
          <p:nvPr/>
        </p:nvSpPr>
        <p:spPr>
          <a:xfrm>
            <a:off x="-390524" y="3448050"/>
            <a:ext cx="637818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400" b="1" dirty="0">
                <a:solidFill>
                  <a:srgbClr val="7030A0"/>
                </a:solidFill>
                <a:latin typeface="SassoonPrimaryType" pitchFamily="2" charset="0"/>
              </a:rPr>
              <a:t>What is a team?</a:t>
            </a:r>
          </a:p>
        </p:txBody>
      </p:sp>
      <p:pic>
        <p:nvPicPr>
          <p:cNvPr id="6" name="Picture 5">
            <a:hlinkClick r:id="rId2"/>
            <a:extLst>
              <a:ext uri="{FF2B5EF4-FFF2-40B4-BE49-F238E27FC236}">
                <a16:creationId xmlns:a16="http://schemas.microsoft.com/office/drawing/2014/main" id="{E43FF3C0-A181-16D8-DB3A-1E71DB33AD7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80393" y="5202376"/>
            <a:ext cx="3149937" cy="1656486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64785148-5A4F-CA44-3C58-D2949BCF15F7}"/>
              </a:ext>
            </a:extLst>
          </p:cNvPr>
          <p:cNvSpPr txBox="1"/>
          <p:nvPr/>
        </p:nvSpPr>
        <p:spPr>
          <a:xfrm>
            <a:off x="-4303" y="6759574"/>
            <a:ext cx="591502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400" b="1" dirty="0">
                <a:solidFill>
                  <a:srgbClr val="7030A0"/>
                </a:solidFill>
                <a:latin typeface="SassoonPrimaryType" pitchFamily="2" charset="0"/>
              </a:rPr>
              <a:t>15 seconds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E7CCDF6-2B83-15EB-7B71-5A08428989B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62244" y="1812136"/>
            <a:ext cx="4856939" cy="30669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51046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41CAA142-96E4-C4EA-D151-F83587CF3E3E}"/>
              </a:ext>
            </a:extLst>
          </p:cNvPr>
          <p:cNvSpPr txBox="1"/>
          <p:nvPr/>
        </p:nvSpPr>
        <p:spPr>
          <a:xfrm>
            <a:off x="0" y="815380"/>
            <a:ext cx="10885714" cy="66171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/>
              <a:t>A team is a group of people who work together to do something. Just like how you play games with your friends or help each other in class, being in a team means everyone helps and works together to reach a goal.</a:t>
            </a:r>
          </a:p>
          <a:p>
            <a:endParaRPr lang="en-GB" sz="3200" dirty="0"/>
          </a:p>
          <a:p>
            <a:r>
              <a:rPr lang="en-GB" sz="3200" dirty="0"/>
              <a:t>For example:</a:t>
            </a:r>
          </a:p>
          <a:p>
            <a:r>
              <a:rPr lang="en-GB" sz="3200" dirty="0"/>
              <a:t>A football team works together to score goals and win the game.</a:t>
            </a:r>
          </a:p>
          <a:p>
            <a:endParaRPr lang="en-GB" sz="3200" dirty="0"/>
          </a:p>
          <a:p>
            <a:r>
              <a:rPr lang="en-GB" sz="3200" dirty="0"/>
              <a:t>In class, your table group might work as a team to solve a puzzle.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BB8697F9-4AFF-01BA-6FE5-329A9D3EC7EF}"/>
              </a:ext>
            </a:extLst>
          </p:cNvPr>
          <p:cNvSpPr txBox="1"/>
          <p:nvPr/>
        </p:nvSpPr>
        <p:spPr>
          <a:xfrm>
            <a:off x="5023305" y="-107950"/>
            <a:ext cx="637818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400" b="1" dirty="0">
                <a:solidFill>
                  <a:srgbClr val="7030A0"/>
                </a:solidFill>
                <a:latin typeface="SassoonPrimaryType" pitchFamily="2" charset="0"/>
              </a:rPr>
              <a:t>What is a team?</a:t>
            </a:r>
          </a:p>
        </p:txBody>
      </p:sp>
    </p:spTree>
    <p:extLst>
      <p:ext uri="{BB962C8B-B14F-4D97-AF65-F5344CB8AC3E}">
        <p14:creationId xmlns:p14="http://schemas.microsoft.com/office/powerpoint/2010/main" val="30642251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41CAA142-96E4-C4EA-D151-F83587CF3E3E}"/>
              </a:ext>
            </a:extLst>
          </p:cNvPr>
          <p:cNvSpPr txBox="1"/>
          <p:nvPr/>
        </p:nvSpPr>
        <p:spPr>
          <a:xfrm>
            <a:off x="0" y="0"/>
            <a:ext cx="10885714" cy="76020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800" b="1" dirty="0">
                <a:solidFill>
                  <a:srgbClr val="7030A0"/>
                </a:solidFill>
              </a:rPr>
              <a:t>What Makes a Good Team?</a:t>
            </a:r>
          </a:p>
          <a:p>
            <a:endParaRPr lang="en-GB" sz="4000" dirty="0">
              <a:solidFill>
                <a:srgbClr val="7030A0"/>
              </a:solidFill>
            </a:endParaRPr>
          </a:p>
          <a:p>
            <a:r>
              <a:rPr lang="en-GB" sz="4000" b="1" dirty="0"/>
              <a:t>Helping Each Other</a:t>
            </a:r>
            <a:r>
              <a:rPr lang="en-GB" sz="4000" dirty="0"/>
              <a:t>: Everyone in the team helps and cares for each other.</a:t>
            </a:r>
          </a:p>
          <a:p>
            <a:r>
              <a:rPr lang="en-GB" sz="4000" b="1" dirty="0"/>
              <a:t>Listening</a:t>
            </a:r>
            <a:r>
              <a:rPr lang="en-GB" sz="4000" dirty="0"/>
              <a:t>: A good team listens to everyone's ideas, so everyone feels included.</a:t>
            </a:r>
          </a:p>
          <a:p>
            <a:r>
              <a:rPr lang="en-GB" sz="4000" b="1" dirty="0"/>
              <a:t>Sharing</a:t>
            </a:r>
            <a:r>
              <a:rPr lang="en-GB" sz="4000" dirty="0"/>
              <a:t>: A team shares jobs so that everyone can take part.</a:t>
            </a:r>
          </a:p>
          <a:p>
            <a:r>
              <a:rPr lang="en-GB" sz="4000" b="1" dirty="0"/>
              <a:t>Being Kind</a:t>
            </a:r>
            <a:r>
              <a:rPr lang="en-GB" sz="4000" dirty="0"/>
              <a:t>: Saying kind words and encouraging each other makes the team happy.</a:t>
            </a:r>
          </a:p>
          <a:p>
            <a:r>
              <a:rPr lang="en-GB" sz="4000" b="1" dirty="0"/>
              <a:t>Working Together</a:t>
            </a:r>
            <a:r>
              <a:rPr lang="en-GB" sz="4000" dirty="0"/>
              <a:t>: Everyone tries their best and works towards the same goal.</a:t>
            </a:r>
          </a:p>
        </p:txBody>
      </p:sp>
    </p:spTree>
    <p:extLst>
      <p:ext uri="{BB962C8B-B14F-4D97-AF65-F5344CB8AC3E}">
        <p14:creationId xmlns:p14="http://schemas.microsoft.com/office/powerpoint/2010/main" val="10789975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41CAA142-96E4-C4EA-D151-F83587CF3E3E}"/>
              </a:ext>
            </a:extLst>
          </p:cNvPr>
          <p:cNvSpPr txBox="1"/>
          <p:nvPr/>
        </p:nvSpPr>
        <p:spPr>
          <a:xfrm>
            <a:off x="-754743" y="59929"/>
            <a:ext cx="11000071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>
                <a:solidFill>
                  <a:srgbClr val="C00000"/>
                </a:solidFill>
                <a:latin typeface="SassoonPrimaryType" pitchFamily="2" charset="0"/>
              </a:rPr>
              <a:t>How does each picture show teamwork?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C774C93-98F7-3A64-2132-B02C3C1EB23F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12982" t="14345" r="11735" b="14584"/>
          <a:stretch/>
        </p:blipFill>
        <p:spPr>
          <a:xfrm>
            <a:off x="2886075" y="5837536"/>
            <a:ext cx="3162300" cy="1895475"/>
          </a:xfrm>
          <a:prstGeom prst="rect">
            <a:avLst/>
          </a:prstGeom>
        </p:spPr>
      </p:pic>
      <p:sp>
        <p:nvSpPr>
          <p:cNvPr id="8" name="Speech Bubble: Oval 7">
            <a:extLst>
              <a:ext uri="{FF2B5EF4-FFF2-40B4-BE49-F238E27FC236}">
                <a16:creationId xmlns:a16="http://schemas.microsoft.com/office/drawing/2014/main" id="{34F4F34B-CBC0-C655-ED4B-EB23476BC65B}"/>
              </a:ext>
            </a:extLst>
          </p:cNvPr>
          <p:cNvSpPr/>
          <p:nvPr/>
        </p:nvSpPr>
        <p:spPr>
          <a:xfrm>
            <a:off x="4593265" y="4564475"/>
            <a:ext cx="4925091" cy="1379125"/>
          </a:xfrm>
          <a:prstGeom prst="wedgeEllipseCallout">
            <a:avLst>
              <a:gd name="adj1" fmla="val -61744"/>
              <a:gd name="adj2" fmla="val 65144"/>
            </a:avLst>
          </a:prstGeom>
          <a:noFill/>
          <a:ln w="28575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3600" dirty="0">
                <a:solidFill>
                  <a:schemeClr val="tx1"/>
                </a:solidFill>
                <a:latin typeface="SassoonPrimaryType" pitchFamily="2" charset="0"/>
              </a:rPr>
              <a:t>Who would like to start?</a:t>
            </a:r>
          </a:p>
        </p:txBody>
      </p:sp>
      <p:sp>
        <p:nvSpPr>
          <p:cNvPr id="9" name="Speech Bubble: Oval 8">
            <a:extLst>
              <a:ext uri="{FF2B5EF4-FFF2-40B4-BE49-F238E27FC236}">
                <a16:creationId xmlns:a16="http://schemas.microsoft.com/office/drawing/2014/main" id="{33B79131-3D67-C83F-AA5E-F16F4C213D0E}"/>
              </a:ext>
            </a:extLst>
          </p:cNvPr>
          <p:cNvSpPr/>
          <p:nvPr/>
        </p:nvSpPr>
        <p:spPr>
          <a:xfrm>
            <a:off x="6048374" y="5837536"/>
            <a:ext cx="5113111" cy="1788138"/>
          </a:xfrm>
          <a:prstGeom prst="wedgeEllipseCallout">
            <a:avLst>
              <a:gd name="adj1" fmla="val -58423"/>
              <a:gd name="adj2" fmla="val -13673"/>
            </a:avLst>
          </a:prstGeom>
          <a:noFill/>
          <a:ln w="28575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3600" dirty="0">
                <a:solidFill>
                  <a:schemeClr val="tx1"/>
                </a:solidFill>
                <a:latin typeface="SassoonPrimaryType" pitchFamily="2" charset="0"/>
              </a:rPr>
              <a:t>I agree/disagree with ____ because ______</a:t>
            </a:r>
          </a:p>
        </p:txBody>
      </p:sp>
      <p:sp>
        <p:nvSpPr>
          <p:cNvPr id="10" name="Speech Bubble: Oval 9">
            <a:extLst>
              <a:ext uri="{FF2B5EF4-FFF2-40B4-BE49-F238E27FC236}">
                <a16:creationId xmlns:a16="http://schemas.microsoft.com/office/drawing/2014/main" id="{C7A39E4F-9040-6F19-7800-70C4683FBDBF}"/>
              </a:ext>
            </a:extLst>
          </p:cNvPr>
          <p:cNvSpPr/>
          <p:nvPr/>
        </p:nvSpPr>
        <p:spPr>
          <a:xfrm>
            <a:off x="-1" y="5330019"/>
            <a:ext cx="3264195" cy="1379125"/>
          </a:xfrm>
          <a:prstGeom prst="wedgeEllipseCallout">
            <a:avLst>
              <a:gd name="adj1" fmla="val 58819"/>
              <a:gd name="adj2" fmla="val 35172"/>
            </a:avLst>
          </a:prstGeom>
          <a:noFill/>
          <a:ln w="28575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3200" dirty="0">
                <a:solidFill>
                  <a:schemeClr val="tx1"/>
                </a:solidFill>
                <a:latin typeface="SassoonPrimaryType" pitchFamily="2" charset="0"/>
              </a:rPr>
              <a:t>I think ___ because ___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110C5B7-3744-295F-4BEA-DA0011C3D85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2456" y="1010603"/>
            <a:ext cx="2750649" cy="1740027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4FF46F5D-8AA4-C1D2-7FB9-BAC966931E9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812381" y="1010603"/>
            <a:ext cx="2921794" cy="1788138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6F045B79-5B84-5187-4995-33AE4A2E267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193451" y="1010603"/>
            <a:ext cx="2868608" cy="1788138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B3AC6A0A-60D3-146B-9ABE-BA57FC0E0AB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02456" y="2931862"/>
            <a:ext cx="2750649" cy="1834683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C0135C76-F17E-4BA8-4429-14146285D935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812381" y="2963328"/>
            <a:ext cx="2921794" cy="1834683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FD12F153-6942-C606-BF07-41D0458D7C1E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193451" y="2952568"/>
            <a:ext cx="2868608" cy="18083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81279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hlinkClick r:id="rId2"/>
            <a:extLst>
              <a:ext uri="{FF2B5EF4-FFF2-40B4-BE49-F238E27FC236}">
                <a16:creationId xmlns:a16="http://schemas.microsoft.com/office/drawing/2014/main" id="{E26559D9-3A7A-7AAF-DC4E-F5B06901D167}"/>
              </a:ext>
            </a:extLst>
          </p:cNvPr>
          <p:cNvSpPr/>
          <p:nvPr/>
        </p:nvSpPr>
        <p:spPr>
          <a:xfrm>
            <a:off x="6954944" y="5719654"/>
            <a:ext cx="744279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hlinkClick r:id="rId3"/>
            <a:extLst>
              <a:ext uri="{FF2B5EF4-FFF2-40B4-BE49-F238E27FC236}">
                <a16:creationId xmlns:a16="http://schemas.microsoft.com/office/drawing/2014/main" id="{B80B92D1-3A04-1673-D9BD-45F8EE7558A4}"/>
              </a:ext>
            </a:extLst>
          </p:cNvPr>
          <p:cNvSpPr/>
          <p:nvPr/>
        </p:nvSpPr>
        <p:spPr>
          <a:xfrm>
            <a:off x="6725866" y="5996652"/>
            <a:ext cx="723014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7" name="Rectangle 6">
            <a:hlinkClick r:id="rId4"/>
            <a:extLst>
              <a:ext uri="{FF2B5EF4-FFF2-40B4-BE49-F238E27FC236}">
                <a16:creationId xmlns:a16="http://schemas.microsoft.com/office/drawing/2014/main" id="{F1748A02-B05D-F28C-A926-6B2602A2E21F}"/>
              </a:ext>
            </a:extLst>
          </p:cNvPr>
          <p:cNvSpPr/>
          <p:nvPr/>
        </p:nvSpPr>
        <p:spPr>
          <a:xfrm>
            <a:off x="6792515" y="6273650"/>
            <a:ext cx="589716" cy="276998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" name="Picture 1">
            <a:hlinkClick r:id="rId5"/>
            <a:extLst>
              <a:ext uri="{FF2B5EF4-FFF2-40B4-BE49-F238E27FC236}">
                <a16:creationId xmlns:a16="http://schemas.microsoft.com/office/drawing/2014/main" id="{6CF2EF25-4252-D262-FBAA-0DA8E0106BD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814156" y="0"/>
            <a:ext cx="5205894" cy="2600849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E5CD68EA-244D-1D45-597A-DEDA629A2128}"/>
              </a:ext>
            </a:extLst>
          </p:cNvPr>
          <p:cNvSpPr txBox="1"/>
          <p:nvPr/>
        </p:nvSpPr>
        <p:spPr>
          <a:xfrm>
            <a:off x="188118" y="2563022"/>
            <a:ext cx="10315575" cy="24314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Think about the TV advert that you watched whilst you were walking into assembly.</a:t>
            </a:r>
          </a:p>
          <a:p>
            <a:pPr algn="ctr"/>
            <a:r>
              <a:rPr lang="en-GB" sz="3200" b="1" dirty="0"/>
              <a:t>What different jobs will have been needed to make this advert? Think about what you can see and what you can’t see (behind the scenes)!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A830E052-663D-8297-E2B4-9A8D44A28E06}"/>
              </a:ext>
            </a:extLst>
          </p:cNvPr>
          <p:cNvSpPr txBox="1"/>
          <p:nvPr/>
        </p:nvSpPr>
        <p:spPr>
          <a:xfrm>
            <a:off x="74429" y="6058752"/>
            <a:ext cx="10617384" cy="1384995"/>
          </a:xfrm>
          <a:custGeom>
            <a:avLst/>
            <a:gdLst>
              <a:gd name="connsiteX0" fmla="*/ 0 w 10617384"/>
              <a:gd name="connsiteY0" fmla="*/ 0 h 1384995"/>
              <a:gd name="connsiteX1" fmla="*/ 345065 w 10617384"/>
              <a:gd name="connsiteY1" fmla="*/ 0 h 1384995"/>
              <a:gd name="connsiteX2" fmla="*/ 1220999 w 10617384"/>
              <a:gd name="connsiteY2" fmla="*/ 0 h 1384995"/>
              <a:gd name="connsiteX3" fmla="*/ 1566064 w 10617384"/>
              <a:gd name="connsiteY3" fmla="*/ 0 h 1384995"/>
              <a:gd name="connsiteX4" fmla="*/ 2441998 w 10617384"/>
              <a:gd name="connsiteY4" fmla="*/ 0 h 1384995"/>
              <a:gd name="connsiteX5" fmla="*/ 3211759 w 10617384"/>
              <a:gd name="connsiteY5" fmla="*/ 0 h 1384995"/>
              <a:gd name="connsiteX6" fmla="*/ 3662997 w 10617384"/>
              <a:gd name="connsiteY6" fmla="*/ 0 h 1384995"/>
              <a:gd name="connsiteX7" fmla="*/ 4114236 w 10617384"/>
              <a:gd name="connsiteY7" fmla="*/ 0 h 1384995"/>
              <a:gd name="connsiteX8" fmla="*/ 4990170 w 10617384"/>
              <a:gd name="connsiteY8" fmla="*/ 0 h 1384995"/>
              <a:gd name="connsiteX9" fmla="*/ 5653757 w 10617384"/>
              <a:gd name="connsiteY9" fmla="*/ 0 h 1384995"/>
              <a:gd name="connsiteX10" fmla="*/ 6317343 w 10617384"/>
              <a:gd name="connsiteY10" fmla="*/ 0 h 1384995"/>
              <a:gd name="connsiteX11" fmla="*/ 7087104 w 10617384"/>
              <a:gd name="connsiteY11" fmla="*/ 0 h 1384995"/>
              <a:gd name="connsiteX12" fmla="*/ 7856864 w 10617384"/>
              <a:gd name="connsiteY12" fmla="*/ 0 h 1384995"/>
              <a:gd name="connsiteX13" fmla="*/ 8201929 w 10617384"/>
              <a:gd name="connsiteY13" fmla="*/ 0 h 1384995"/>
              <a:gd name="connsiteX14" fmla="*/ 8865516 w 10617384"/>
              <a:gd name="connsiteY14" fmla="*/ 0 h 1384995"/>
              <a:gd name="connsiteX15" fmla="*/ 9635276 w 10617384"/>
              <a:gd name="connsiteY15" fmla="*/ 0 h 1384995"/>
              <a:gd name="connsiteX16" fmla="*/ 10617384 w 10617384"/>
              <a:gd name="connsiteY16" fmla="*/ 0 h 1384995"/>
              <a:gd name="connsiteX17" fmla="*/ 10617384 w 10617384"/>
              <a:gd name="connsiteY17" fmla="*/ 678648 h 1384995"/>
              <a:gd name="connsiteX18" fmla="*/ 10617384 w 10617384"/>
              <a:gd name="connsiteY18" fmla="*/ 1384995 h 1384995"/>
              <a:gd name="connsiteX19" fmla="*/ 9741450 w 10617384"/>
              <a:gd name="connsiteY19" fmla="*/ 1384995 h 1384995"/>
              <a:gd name="connsiteX20" fmla="*/ 8865516 w 10617384"/>
              <a:gd name="connsiteY20" fmla="*/ 1384995 h 1384995"/>
              <a:gd name="connsiteX21" fmla="*/ 8520451 w 10617384"/>
              <a:gd name="connsiteY21" fmla="*/ 1384995 h 1384995"/>
              <a:gd name="connsiteX22" fmla="*/ 8069212 w 10617384"/>
              <a:gd name="connsiteY22" fmla="*/ 1384995 h 1384995"/>
              <a:gd name="connsiteX23" fmla="*/ 7724147 w 10617384"/>
              <a:gd name="connsiteY23" fmla="*/ 1384995 h 1384995"/>
              <a:gd name="connsiteX24" fmla="*/ 7166734 w 10617384"/>
              <a:gd name="connsiteY24" fmla="*/ 1384995 h 1384995"/>
              <a:gd name="connsiteX25" fmla="*/ 6821669 w 10617384"/>
              <a:gd name="connsiteY25" fmla="*/ 1384995 h 1384995"/>
              <a:gd name="connsiteX26" fmla="*/ 6370430 w 10617384"/>
              <a:gd name="connsiteY26" fmla="*/ 1384995 h 1384995"/>
              <a:gd name="connsiteX27" fmla="*/ 5706844 w 10617384"/>
              <a:gd name="connsiteY27" fmla="*/ 1384995 h 1384995"/>
              <a:gd name="connsiteX28" fmla="*/ 5361779 w 10617384"/>
              <a:gd name="connsiteY28" fmla="*/ 1384995 h 1384995"/>
              <a:gd name="connsiteX29" fmla="*/ 4698192 w 10617384"/>
              <a:gd name="connsiteY29" fmla="*/ 1384995 h 1384995"/>
              <a:gd name="connsiteX30" fmla="*/ 4034606 w 10617384"/>
              <a:gd name="connsiteY30" fmla="*/ 1384995 h 1384995"/>
              <a:gd name="connsiteX31" fmla="*/ 3583367 w 10617384"/>
              <a:gd name="connsiteY31" fmla="*/ 1384995 h 1384995"/>
              <a:gd name="connsiteX32" fmla="*/ 2707433 w 10617384"/>
              <a:gd name="connsiteY32" fmla="*/ 1384995 h 1384995"/>
              <a:gd name="connsiteX33" fmla="*/ 2043846 w 10617384"/>
              <a:gd name="connsiteY33" fmla="*/ 1384995 h 1384995"/>
              <a:gd name="connsiteX34" fmla="*/ 1698781 w 10617384"/>
              <a:gd name="connsiteY34" fmla="*/ 1384995 h 1384995"/>
              <a:gd name="connsiteX35" fmla="*/ 1141369 w 10617384"/>
              <a:gd name="connsiteY35" fmla="*/ 1384995 h 1384995"/>
              <a:gd name="connsiteX36" fmla="*/ 583956 w 10617384"/>
              <a:gd name="connsiteY36" fmla="*/ 1384995 h 1384995"/>
              <a:gd name="connsiteX37" fmla="*/ 0 w 10617384"/>
              <a:gd name="connsiteY37" fmla="*/ 1384995 h 1384995"/>
              <a:gd name="connsiteX38" fmla="*/ 0 w 10617384"/>
              <a:gd name="connsiteY38" fmla="*/ 734047 h 1384995"/>
              <a:gd name="connsiteX39" fmla="*/ 0 w 10617384"/>
              <a:gd name="connsiteY39" fmla="*/ 0 h 13849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</a:cxnLst>
            <a:rect l="l" t="t" r="r" b="b"/>
            <a:pathLst>
              <a:path w="10617384" h="1384995" extrusionOk="0">
                <a:moveTo>
                  <a:pt x="0" y="0"/>
                </a:moveTo>
                <a:cubicBezTo>
                  <a:pt x="106116" y="-5993"/>
                  <a:pt x="247653" y="-5175"/>
                  <a:pt x="345065" y="0"/>
                </a:cubicBezTo>
                <a:cubicBezTo>
                  <a:pt x="442478" y="5175"/>
                  <a:pt x="851520" y="35716"/>
                  <a:pt x="1220999" y="0"/>
                </a:cubicBezTo>
                <a:cubicBezTo>
                  <a:pt x="1590478" y="-35716"/>
                  <a:pt x="1472743" y="-10604"/>
                  <a:pt x="1566064" y="0"/>
                </a:cubicBezTo>
                <a:cubicBezTo>
                  <a:pt x="1659385" y="10604"/>
                  <a:pt x="2020910" y="1055"/>
                  <a:pt x="2441998" y="0"/>
                </a:cubicBezTo>
                <a:cubicBezTo>
                  <a:pt x="2863086" y="-1055"/>
                  <a:pt x="2832173" y="-15382"/>
                  <a:pt x="3211759" y="0"/>
                </a:cubicBezTo>
                <a:cubicBezTo>
                  <a:pt x="3591345" y="15382"/>
                  <a:pt x="3465983" y="-16495"/>
                  <a:pt x="3662997" y="0"/>
                </a:cubicBezTo>
                <a:cubicBezTo>
                  <a:pt x="3860011" y="16495"/>
                  <a:pt x="3977159" y="1589"/>
                  <a:pt x="4114236" y="0"/>
                </a:cubicBezTo>
                <a:cubicBezTo>
                  <a:pt x="4251313" y="-1589"/>
                  <a:pt x="4791779" y="-37437"/>
                  <a:pt x="4990170" y="0"/>
                </a:cubicBezTo>
                <a:cubicBezTo>
                  <a:pt x="5188561" y="37437"/>
                  <a:pt x="5475807" y="13918"/>
                  <a:pt x="5653757" y="0"/>
                </a:cubicBezTo>
                <a:cubicBezTo>
                  <a:pt x="5831707" y="-13918"/>
                  <a:pt x="6122847" y="-23607"/>
                  <a:pt x="6317343" y="0"/>
                </a:cubicBezTo>
                <a:cubicBezTo>
                  <a:pt x="6511839" y="23607"/>
                  <a:pt x="6897386" y="30918"/>
                  <a:pt x="7087104" y="0"/>
                </a:cubicBezTo>
                <a:cubicBezTo>
                  <a:pt x="7276822" y="-30918"/>
                  <a:pt x="7533781" y="-10272"/>
                  <a:pt x="7856864" y="0"/>
                </a:cubicBezTo>
                <a:cubicBezTo>
                  <a:pt x="8179947" y="10272"/>
                  <a:pt x="8075426" y="6237"/>
                  <a:pt x="8201929" y="0"/>
                </a:cubicBezTo>
                <a:cubicBezTo>
                  <a:pt x="8328432" y="-6237"/>
                  <a:pt x="8665447" y="-28344"/>
                  <a:pt x="8865516" y="0"/>
                </a:cubicBezTo>
                <a:cubicBezTo>
                  <a:pt x="9065585" y="28344"/>
                  <a:pt x="9351845" y="7475"/>
                  <a:pt x="9635276" y="0"/>
                </a:cubicBezTo>
                <a:cubicBezTo>
                  <a:pt x="9918707" y="-7475"/>
                  <a:pt x="10198426" y="-42538"/>
                  <a:pt x="10617384" y="0"/>
                </a:cubicBezTo>
                <a:cubicBezTo>
                  <a:pt x="10594085" y="286800"/>
                  <a:pt x="10605212" y="542085"/>
                  <a:pt x="10617384" y="678648"/>
                </a:cubicBezTo>
                <a:cubicBezTo>
                  <a:pt x="10629556" y="815211"/>
                  <a:pt x="10632332" y="1194801"/>
                  <a:pt x="10617384" y="1384995"/>
                </a:cubicBezTo>
                <a:cubicBezTo>
                  <a:pt x="10230139" y="1353710"/>
                  <a:pt x="10165792" y="1392771"/>
                  <a:pt x="9741450" y="1384995"/>
                </a:cubicBezTo>
                <a:cubicBezTo>
                  <a:pt x="9317108" y="1377219"/>
                  <a:pt x="9152730" y="1353933"/>
                  <a:pt x="8865516" y="1384995"/>
                </a:cubicBezTo>
                <a:cubicBezTo>
                  <a:pt x="8578302" y="1416057"/>
                  <a:pt x="8691107" y="1390386"/>
                  <a:pt x="8520451" y="1384995"/>
                </a:cubicBezTo>
                <a:cubicBezTo>
                  <a:pt x="8349795" y="1379604"/>
                  <a:pt x="8194331" y="1381144"/>
                  <a:pt x="8069212" y="1384995"/>
                </a:cubicBezTo>
                <a:cubicBezTo>
                  <a:pt x="7944093" y="1388846"/>
                  <a:pt x="7806253" y="1380016"/>
                  <a:pt x="7724147" y="1384995"/>
                </a:cubicBezTo>
                <a:cubicBezTo>
                  <a:pt x="7642042" y="1389974"/>
                  <a:pt x="7279723" y="1398221"/>
                  <a:pt x="7166734" y="1384995"/>
                </a:cubicBezTo>
                <a:cubicBezTo>
                  <a:pt x="7053745" y="1371769"/>
                  <a:pt x="6938476" y="1371650"/>
                  <a:pt x="6821669" y="1384995"/>
                </a:cubicBezTo>
                <a:cubicBezTo>
                  <a:pt x="6704863" y="1398340"/>
                  <a:pt x="6591132" y="1362808"/>
                  <a:pt x="6370430" y="1384995"/>
                </a:cubicBezTo>
                <a:cubicBezTo>
                  <a:pt x="6149728" y="1407182"/>
                  <a:pt x="5992051" y="1409937"/>
                  <a:pt x="5706844" y="1384995"/>
                </a:cubicBezTo>
                <a:cubicBezTo>
                  <a:pt x="5421637" y="1360053"/>
                  <a:pt x="5527050" y="1369251"/>
                  <a:pt x="5361779" y="1384995"/>
                </a:cubicBezTo>
                <a:cubicBezTo>
                  <a:pt x="5196508" y="1400739"/>
                  <a:pt x="4855353" y="1370427"/>
                  <a:pt x="4698192" y="1384995"/>
                </a:cubicBezTo>
                <a:cubicBezTo>
                  <a:pt x="4541031" y="1399563"/>
                  <a:pt x="4276109" y="1417326"/>
                  <a:pt x="4034606" y="1384995"/>
                </a:cubicBezTo>
                <a:cubicBezTo>
                  <a:pt x="3793103" y="1352664"/>
                  <a:pt x="3716382" y="1382976"/>
                  <a:pt x="3583367" y="1384995"/>
                </a:cubicBezTo>
                <a:cubicBezTo>
                  <a:pt x="3450352" y="1387014"/>
                  <a:pt x="2916658" y="1369024"/>
                  <a:pt x="2707433" y="1384995"/>
                </a:cubicBezTo>
                <a:cubicBezTo>
                  <a:pt x="2498208" y="1400966"/>
                  <a:pt x="2185957" y="1364628"/>
                  <a:pt x="2043846" y="1384995"/>
                </a:cubicBezTo>
                <a:cubicBezTo>
                  <a:pt x="1901735" y="1405362"/>
                  <a:pt x="1844589" y="1401321"/>
                  <a:pt x="1698781" y="1384995"/>
                </a:cubicBezTo>
                <a:cubicBezTo>
                  <a:pt x="1552974" y="1368669"/>
                  <a:pt x="1254594" y="1358541"/>
                  <a:pt x="1141369" y="1384995"/>
                </a:cubicBezTo>
                <a:cubicBezTo>
                  <a:pt x="1028144" y="1411449"/>
                  <a:pt x="734315" y="1376251"/>
                  <a:pt x="583956" y="1384995"/>
                </a:cubicBezTo>
                <a:cubicBezTo>
                  <a:pt x="433597" y="1393739"/>
                  <a:pt x="143093" y="1363617"/>
                  <a:pt x="0" y="1384995"/>
                </a:cubicBezTo>
                <a:cubicBezTo>
                  <a:pt x="-32416" y="1094835"/>
                  <a:pt x="21133" y="937484"/>
                  <a:pt x="0" y="734047"/>
                </a:cubicBezTo>
                <a:cubicBezTo>
                  <a:pt x="-21133" y="530610"/>
                  <a:pt x="-11535" y="330346"/>
                  <a:pt x="0" y="0"/>
                </a:cubicBezTo>
                <a:close/>
              </a:path>
            </a:pathLst>
          </a:custGeom>
          <a:noFill/>
          <a:ln w="19050">
            <a:solidFill>
              <a:schemeClr val="tx1"/>
            </a:solidFill>
            <a:extLst>
              <a:ext uri="{C807C97D-BFC1-408E-A445-0C87EB9F89A2}">
                <ask:lineSketchStyleProps xmlns:ask="http://schemas.microsoft.com/office/drawing/2018/sketchyshapes" xmlns="" sd="2997235996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txBody>
          <a:bodyPr wrap="square" rtlCol="0">
            <a:spAutoFit/>
          </a:bodyPr>
          <a:lstStyle/>
          <a:p>
            <a:r>
              <a:rPr lang="en-GB" sz="2800" b="1" u="sng" dirty="0">
                <a:latin typeface="SassoonPrimaryType" pitchFamily="2" charset="0"/>
              </a:rPr>
              <a:t>Year 2/4 </a:t>
            </a:r>
            <a:r>
              <a:rPr lang="en-GB" sz="2800" dirty="0">
                <a:latin typeface="SassoonPrimaryType" pitchFamily="2" charset="0"/>
              </a:rPr>
              <a:t>– You are the </a:t>
            </a:r>
            <a:r>
              <a:rPr lang="en-GB" sz="2800" b="1" dirty="0">
                <a:solidFill>
                  <a:srgbClr val="7030A0"/>
                </a:solidFill>
                <a:latin typeface="SassoonPrimaryType" pitchFamily="2" charset="0"/>
              </a:rPr>
              <a:t>‘Silent Summariser’. </a:t>
            </a:r>
            <a:r>
              <a:rPr lang="en-GB" sz="2800" dirty="0">
                <a:latin typeface="SassoonPrimaryType" pitchFamily="2" charset="0"/>
              </a:rPr>
              <a:t>You must stay silent and listen to the children in your group. You will then feedback the main discussion points in the conversation.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5344BF05-D57D-91C7-D995-92D9CBFB93FA}"/>
              </a:ext>
            </a:extLst>
          </p:cNvPr>
          <p:cNvSpPr txBox="1"/>
          <p:nvPr/>
        </p:nvSpPr>
        <p:spPr>
          <a:xfrm>
            <a:off x="0" y="4904047"/>
            <a:ext cx="1069181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>
                <a:solidFill>
                  <a:srgbClr val="FF0000"/>
                </a:solidFill>
              </a:rPr>
              <a:t>‘I believe that the advert needed someone to ____________ because ________’</a:t>
            </a:r>
          </a:p>
        </p:txBody>
      </p:sp>
    </p:spTree>
    <p:extLst>
      <p:ext uri="{BB962C8B-B14F-4D97-AF65-F5344CB8AC3E}">
        <p14:creationId xmlns:p14="http://schemas.microsoft.com/office/powerpoint/2010/main" val="31675022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55036F42-6B64-D832-3DE3-5611A15391A0}"/>
              </a:ext>
            </a:extLst>
          </p:cNvPr>
          <p:cNvSpPr txBox="1"/>
          <p:nvPr/>
        </p:nvSpPr>
        <p:spPr>
          <a:xfrm>
            <a:off x="1774031" y="101054"/>
            <a:ext cx="714375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400" b="1" dirty="0">
                <a:solidFill>
                  <a:srgbClr val="7030A0"/>
                </a:solidFill>
                <a:latin typeface="SassoonPrimaryType" pitchFamily="2" charset="0"/>
              </a:rPr>
              <a:t>Silent Summariser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B1658B5F-6FDD-CAF9-AC75-FC4B709D2B1E}"/>
              </a:ext>
            </a:extLst>
          </p:cNvPr>
          <p:cNvSpPr txBox="1"/>
          <p:nvPr/>
        </p:nvSpPr>
        <p:spPr>
          <a:xfrm>
            <a:off x="-1" y="961554"/>
            <a:ext cx="10691813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b="1" dirty="0"/>
              <a:t>Can you name the different roles that may have been needed to produce this advert?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B55A484F-487F-47DB-9E16-7FDBC83DFDA4}"/>
              </a:ext>
            </a:extLst>
          </p:cNvPr>
          <p:cNvSpPr txBox="1"/>
          <p:nvPr/>
        </p:nvSpPr>
        <p:spPr>
          <a:xfrm rot="20841561">
            <a:off x="899886" y="5380228"/>
            <a:ext cx="35560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>
                <a:solidFill>
                  <a:srgbClr val="FF0000"/>
                </a:solidFill>
              </a:rPr>
              <a:t>Can you use the sentence stem?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E3D688F-BEC7-4DBE-A357-2A3711866236}"/>
              </a:ext>
            </a:extLst>
          </p:cNvPr>
          <p:cNvSpPr txBox="1"/>
          <p:nvPr/>
        </p:nvSpPr>
        <p:spPr>
          <a:xfrm>
            <a:off x="239485" y="3151024"/>
            <a:ext cx="102867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b="1" dirty="0"/>
              <a:t>“In our group, we talked about ___________.”</a:t>
            </a:r>
          </a:p>
        </p:txBody>
      </p:sp>
      <p:cxnSp>
        <p:nvCxnSpPr>
          <p:cNvPr id="7" name="Straight Arrow Connector 6">
            <a:extLst>
              <a:ext uri="{FF2B5EF4-FFF2-40B4-BE49-F238E27FC236}">
                <a16:creationId xmlns:a16="http://schemas.microsoft.com/office/drawing/2014/main" id="{FA43C5E0-178E-4833-AFFF-7A03DF4C19BA}"/>
              </a:ext>
            </a:extLst>
          </p:cNvPr>
          <p:cNvCxnSpPr>
            <a:cxnSpLocks/>
          </p:cNvCxnSpPr>
          <p:nvPr/>
        </p:nvCxnSpPr>
        <p:spPr>
          <a:xfrm flipV="1">
            <a:off x="4557599" y="4615543"/>
            <a:ext cx="943315" cy="928914"/>
          </a:xfrm>
          <a:prstGeom prst="straightConnector1">
            <a:avLst/>
          </a:prstGeom>
          <a:ln w="5715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847467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4F6740FB-F302-A96A-215B-87BD288E1627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12982" t="14345" r="11735" b="14584"/>
          <a:stretch/>
        </p:blipFill>
        <p:spPr>
          <a:xfrm>
            <a:off x="1766887" y="2912071"/>
            <a:ext cx="5095876" cy="3054456"/>
          </a:xfrm>
          <a:prstGeom prst="rect">
            <a:avLst/>
          </a:prstGeom>
        </p:spPr>
      </p:pic>
      <p:sp>
        <p:nvSpPr>
          <p:cNvPr id="5" name="Speech Bubble: Oval 4">
            <a:extLst>
              <a:ext uri="{FF2B5EF4-FFF2-40B4-BE49-F238E27FC236}">
                <a16:creationId xmlns:a16="http://schemas.microsoft.com/office/drawing/2014/main" id="{CF5F4A83-78D4-27BE-73E4-D0EFBA7E6A5D}"/>
              </a:ext>
            </a:extLst>
          </p:cNvPr>
          <p:cNvSpPr/>
          <p:nvPr/>
        </p:nvSpPr>
        <p:spPr>
          <a:xfrm>
            <a:off x="0" y="123825"/>
            <a:ext cx="4314825" cy="2466975"/>
          </a:xfrm>
          <a:prstGeom prst="wedgeEllipseCallout">
            <a:avLst>
              <a:gd name="adj1" fmla="val 9295"/>
              <a:gd name="adj2" fmla="val 73779"/>
            </a:avLst>
          </a:prstGeom>
          <a:noFill/>
          <a:ln w="28575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2400" dirty="0">
                <a:solidFill>
                  <a:srgbClr val="7030A0"/>
                </a:solidFill>
                <a:latin typeface="SassoonPrimaryType" pitchFamily="2" charset="0"/>
              </a:rPr>
              <a:t>When I work in a team, I end up doing a lot of the work myself as nobody else can do it as well as I can.</a:t>
            </a:r>
          </a:p>
        </p:txBody>
      </p:sp>
      <p:grpSp>
        <p:nvGrpSpPr>
          <p:cNvPr id="6" name="Group 5">
            <a:extLst>
              <a:ext uri="{FF2B5EF4-FFF2-40B4-BE49-F238E27FC236}">
                <a16:creationId xmlns:a16="http://schemas.microsoft.com/office/drawing/2014/main" id="{83E542C8-F109-367C-6A08-7F08F81864C7}"/>
              </a:ext>
            </a:extLst>
          </p:cNvPr>
          <p:cNvGrpSpPr/>
          <p:nvPr/>
        </p:nvGrpSpPr>
        <p:grpSpPr>
          <a:xfrm>
            <a:off x="6229350" y="5667372"/>
            <a:ext cx="4142001" cy="1798637"/>
            <a:chOff x="5743575" y="5410197"/>
            <a:chExt cx="4142001" cy="1798637"/>
          </a:xfrm>
        </p:grpSpPr>
        <p:pic>
          <p:nvPicPr>
            <p:cNvPr id="2" name="Picture 1">
              <a:extLst>
                <a:ext uri="{FF2B5EF4-FFF2-40B4-BE49-F238E27FC236}">
                  <a16:creationId xmlns:a16="http://schemas.microsoft.com/office/drawing/2014/main" id="{E7FC4F52-25DB-8A04-72FA-2C164F18CE37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 flipH="1">
              <a:off x="8393906" y="5410197"/>
              <a:ext cx="1491670" cy="1798637"/>
            </a:xfrm>
            <a:prstGeom prst="rect">
              <a:avLst/>
            </a:prstGeom>
          </p:spPr>
        </p:pic>
        <p:sp>
          <p:nvSpPr>
            <p:cNvPr id="4" name="TextBox 3">
              <a:extLst>
                <a:ext uri="{FF2B5EF4-FFF2-40B4-BE49-F238E27FC236}">
                  <a16:creationId xmlns:a16="http://schemas.microsoft.com/office/drawing/2014/main" id="{4FF7BC76-D07A-86F8-BCC2-13190D577379}"/>
                </a:ext>
              </a:extLst>
            </p:cNvPr>
            <p:cNvSpPr txBox="1"/>
            <p:nvPr/>
          </p:nvSpPr>
          <p:spPr>
            <a:xfrm>
              <a:off x="5743575" y="5709352"/>
              <a:ext cx="3019425" cy="12003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3600" b="1" dirty="0">
                  <a:solidFill>
                    <a:srgbClr val="7030A0"/>
                  </a:solidFill>
                  <a:latin typeface="SassoonPrimaryType" pitchFamily="2" charset="0"/>
                </a:rPr>
                <a:t>Thumb in if you agree</a:t>
              </a:r>
            </a:p>
          </p:txBody>
        </p:sp>
      </p:grpSp>
      <p:sp>
        <p:nvSpPr>
          <p:cNvPr id="7" name="Speech Bubble: Oval 6">
            <a:extLst>
              <a:ext uri="{FF2B5EF4-FFF2-40B4-BE49-F238E27FC236}">
                <a16:creationId xmlns:a16="http://schemas.microsoft.com/office/drawing/2014/main" id="{EC2175C8-7F00-AE0A-631F-50BD58598A50}"/>
              </a:ext>
            </a:extLst>
          </p:cNvPr>
          <p:cNvSpPr/>
          <p:nvPr/>
        </p:nvSpPr>
        <p:spPr>
          <a:xfrm>
            <a:off x="4417218" y="0"/>
            <a:ext cx="4831557" cy="2124075"/>
          </a:xfrm>
          <a:prstGeom prst="wedgeEllipseCallout">
            <a:avLst>
              <a:gd name="adj1" fmla="val -47880"/>
              <a:gd name="adj2" fmla="val 97034"/>
            </a:avLst>
          </a:prstGeom>
          <a:noFill/>
          <a:ln w="28575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2400" dirty="0">
                <a:solidFill>
                  <a:srgbClr val="FF0000"/>
                </a:solidFill>
                <a:latin typeface="SassoonPrimaryType" pitchFamily="2" charset="0"/>
              </a:rPr>
              <a:t>I love working in a team. We share all of the jobs and end up completing our tasks quickly.</a:t>
            </a:r>
          </a:p>
        </p:txBody>
      </p:sp>
      <p:sp>
        <p:nvSpPr>
          <p:cNvPr id="8" name="Speech Bubble: Oval 7">
            <a:extLst>
              <a:ext uri="{FF2B5EF4-FFF2-40B4-BE49-F238E27FC236}">
                <a16:creationId xmlns:a16="http://schemas.microsoft.com/office/drawing/2014/main" id="{7A565A15-12E0-6D98-73B7-F99E631BB883}"/>
              </a:ext>
            </a:extLst>
          </p:cNvPr>
          <p:cNvSpPr/>
          <p:nvPr/>
        </p:nvSpPr>
        <p:spPr>
          <a:xfrm>
            <a:off x="6229350" y="2016069"/>
            <a:ext cx="4462463" cy="2450974"/>
          </a:xfrm>
          <a:prstGeom prst="wedgeEllipseCallout">
            <a:avLst>
              <a:gd name="adj1" fmla="val -48101"/>
              <a:gd name="adj2" fmla="val 33356"/>
            </a:avLst>
          </a:prstGeom>
          <a:noFill/>
          <a:ln w="28575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sz="2400" dirty="0">
                <a:solidFill>
                  <a:schemeClr val="tx1"/>
                </a:solidFill>
                <a:latin typeface="SassoonPrimaryType" pitchFamily="2" charset="0"/>
              </a:rPr>
              <a:t>I enjoy working as a team when completing some tasks. I also like working by myself sometimes!</a:t>
            </a:r>
          </a:p>
        </p:txBody>
      </p:sp>
    </p:spTree>
    <p:extLst>
      <p:ext uri="{BB962C8B-B14F-4D97-AF65-F5344CB8AC3E}">
        <p14:creationId xmlns:p14="http://schemas.microsoft.com/office/powerpoint/2010/main" val="28726767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CD87FDED-7176-DE3A-EDFD-ACF50C3C0361}"/>
              </a:ext>
            </a:extLst>
          </p:cNvPr>
          <p:cNvSpPr txBox="1"/>
          <p:nvPr/>
        </p:nvSpPr>
        <p:spPr>
          <a:xfrm>
            <a:off x="0" y="1878390"/>
            <a:ext cx="10691813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400" b="1" dirty="0">
                <a:solidFill>
                  <a:srgbClr val="C00000"/>
                </a:solidFill>
                <a:latin typeface="SassoonPrimaryType" pitchFamily="2" charset="0"/>
              </a:rPr>
              <a:t>This half-term, look for any examples of amazing teamwork around school.</a:t>
            </a:r>
          </a:p>
        </p:txBody>
      </p:sp>
    </p:spTree>
    <p:extLst>
      <p:ext uri="{BB962C8B-B14F-4D97-AF65-F5344CB8AC3E}">
        <p14:creationId xmlns:p14="http://schemas.microsoft.com/office/powerpoint/2010/main" val="39464060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55036F42-6B64-D832-3DE3-5611A15391A0}"/>
              </a:ext>
            </a:extLst>
          </p:cNvPr>
          <p:cNvSpPr txBox="1"/>
          <p:nvPr/>
        </p:nvSpPr>
        <p:spPr>
          <a:xfrm>
            <a:off x="1074538" y="101054"/>
            <a:ext cx="857011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400" b="1" dirty="0">
                <a:solidFill>
                  <a:srgbClr val="C00000"/>
                </a:solidFill>
                <a:latin typeface="SassoonPrimaryType" pitchFamily="2" charset="0"/>
              </a:rPr>
              <a:t>Oracy Detective Feedback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B1658B5F-6FDD-CAF9-AC75-FC4B709D2B1E}"/>
              </a:ext>
            </a:extLst>
          </p:cNvPr>
          <p:cNvSpPr txBox="1"/>
          <p:nvPr/>
        </p:nvSpPr>
        <p:spPr>
          <a:xfrm>
            <a:off x="-1" y="1024384"/>
            <a:ext cx="10770781" cy="55092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>
                <a:latin typeface="SassoonPrimaryType" pitchFamily="2" charset="0"/>
              </a:rPr>
              <a:t>Your teachers will be walking around the room looking at your speaking and listening.</a:t>
            </a:r>
          </a:p>
          <a:p>
            <a:pPr algn="ctr"/>
            <a:endParaRPr lang="en-GB" sz="4400" dirty="0">
              <a:latin typeface="SassoonPrimaryType" pitchFamily="2" charset="0"/>
            </a:endParaRPr>
          </a:p>
          <a:p>
            <a:pPr algn="ctr"/>
            <a:endParaRPr lang="en-GB" sz="4400" dirty="0">
              <a:latin typeface="SassoonPrimaryType" pitchFamily="2" charset="0"/>
            </a:endParaRPr>
          </a:p>
          <a:p>
            <a:pPr algn="ctr"/>
            <a:endParaRPr lang="en-GB" sz="4400" dirty="0">
              <a:latin typeface="SassoonPrimaryType" pitchFamily="2" charset="0"/>
            </a:endParaRPr>
          </a:p>
          <a:p>
            <a:pPr algn="ctr"/>
            <a:r>
              <a:rPr lang="en-GB" sz="4400" dirty="0">
                <a:latin typeface="SassoonPrimaryType" pitchFamily="2" charset="0"/>
              </a:rPr>
              <a:t>They will be looking for children who make interesting points and who are following the oracy rules.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9EBA7D3-7C71-672F-06EC-0B8DE33E9CEF}"/>
              </a:ext>
            </a:extLst>
          </p:cNvPr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3866554" y="2609849"/>
            <a:ext cx="3021805" cy="30218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16421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>
            <a:extLst>
              <a:ext uri="{FF2B5EF4-FFF2-40B4-BE49-F238E27FC236}">
                <a16:creationId xmlns:a16="http://schemas.microsoft.com/office/drawing/2014/main" id="{18064EC0-4804-50FD-EEA9-E550AB4C5B07}"/>
              </a:ext>
            </a:extLst>
          </p:cNvPr>
          <p:cNvSpPr txBox="1"/>
          <p:nvPr/>
        </p:nvSpPr>
        <p:spPr>
          <a:xfrm>
            <a:off x="1774031" y="101054"/>
            <a:ext cx="714375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5400" b="1" dirty="0">
                <a:solidFill>
                  <a:srgbClr val="7030A0"/>
                </a:solidFill>
                <a:latin typeface="SassoonPrimaryType" pitchFamily="2" charset="0"/>
              </a:rPr>
              <a:t>Belly Breathing</a:t>
            </a:r>
          </a:p>
        </p:txBody>
      </p:sp>
      <p:pic>
        <p:nvPicPr>
          <p:cNvPr id="3" name="Picture 2">
            <a:hlinkClick r:id="rId2"/>
            <a:extLst>
              <a:ext uri="{FF2B5EF4-FFF2-40B4-BE49-F238E27FC236}">
                <a16:creationId xmlns:a16="http://schemas.microsoft.com/office/drawing/2014/main" id="{D90468D0-F201-0F4B-6867-372E9EBA479F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723" t="3665"/>
          <a:stretch/>
        </p:blipFill>
        <p:spPr>
          <a:xfrm>
            <a:off x="1314450" y="1590675"/>
            <a:ext cx="8206796" cy="4551484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D923C22E-9F38-43F8-BB0E-617C5427BF09}"/>
              </a:ext>
            </a:extLst>
          </p:cNvPr>
          <p:cNvSpPr txBox="1"/>
          <p:nvPr/>
        </p:nvSpPr>
        <p:spPr>
          <a:xfrm>
            <a:off x="228600" y="6812290"/>
            <a:ext cx="10669772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>
                <a:hlinkClick r:id="rId4"/>
              </a:rPr>
              <a:t>https://www.youtube.com/watch?v=RiMb2Bw4Ae8&amp;list=PLNw7FtQouczClTo_QfAg9I3vMaJzoPduq&amp;index=4</a:t>
            </a:r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843490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Custom 2">
      <a:majorFont>
        <a:latin typeface="SassoonPrimaryInfant"/>
        <a:ea typeface=""/>
        <a:cs typeface=""/>
      </a:majorFont>
      <a:minorFont>
        <a:latin typeface="SassoonPrimaryInfant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dlc_DocId xmlns="f06201fd-a72a-453e-939d-74e831728dba">JYDTAY235DNM-1905352276-7</_dlc_DocId>
    <_dlc_DocIdUrl xmlns="f06201fd-a72a-453e-939d-74e831728dba">
      <Url>https://lammack.sharepoint.com/sites/LammackPrimarySchool/_layouts/15/DocIdRedir.aspx?ID=JYDTAY235DNM-1905352276-7</Url>
      <Description>JYDTAY235DNM-1905352276-7</Description>
    </_dlc_DocIdUrl>
    <lcf76f155ced4ddcb4097134ff3c332f xmlns="4bd2e3da-472d-451e-b1ee-a99a9d805d86">
      <Terms xmlns="http://schemas.microsoft.com/office/infopath/2007/PartnerControls"/>
    </lcf76f155ced4ddcb4097134ff3c332f>
    <TaxCatchAll xmlns="f06201fd-a72a-453e-939d-74e831728dba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CCA5483E7D694B4B9759AC553009FDE4" ma:contentTypeVersion="10" ma:contentTypeDescription="Create a new document." ma:contentTypeScope="" ma:versionID="400777744f86adb91a52fe7965c3cd07">
  <xsd:schema xmlns:xsd="http://www.w3.org/2001/XMLSchema" xmlns:xs="http://www.w3.org/2001/XMLSchema" xmlns:p="http://schemas.microsoft.com/office/2006/metadata/properties" xmlns:ns2="f06201fd-a72a-453e-939d-74e831728dba" xmlns:ns3="4bd2e3da-472d-451e-b1ee-a99a9d805d86" targetNamespace="http://schemas.microsoft.com/office/2006/metadata/properties" ma:root="true" ma:fieldsID="b434dfbefd2bfcb3c0b3315cf191fd23" ns2:_="" ns3:_="">
    <xsd:import namespace="f06201fd-a72a-453e-939d-74e831728dba"/>
    <xsd:import namespace="4bd2e3da-472d-451e-b1ee-a99a9d805d86"/>
    <xsd:element name="properties">
      <xsd:complexType>
        <xsd:sequence>
          <xsd:element name="documentManagement">
            <xsd:complexType>
              <xsd:all>
                <xsd:element ref="ns2:_dlc_DocId" minOccurs="0"/>
                <xsd:element ref="ns2:_dlc_DocIdUrl" minOccurs="0"/>
                <xsd:element ref="ns2:_dlc_DocIdPersistId" minOccurs="0"/>
                <xsd:element ref="ns3:MediaServiceMetadata" minOccurs="0"/>
                <xsd:element ref="ns3:MediaServiceFastMetadata" minOccurs="0"/>
                <xsd:element ref="ns3:MediaServiceSearchProperties" minOccurs="0"/>
                <xsd:element ref="ns3:MediaServiceDateTaken" minOccurs="0"/>
                <xsd:element ref="ns3:lcf76f155ced4ddcb4097134ff3c332f" minOccurs="0"/>
                <xsd:element ref="ns2:TaxCatchAll" minOccurs="0"/>
                <xsd:element ref="ns3:MediaServiceOCR" minOccurs="0"/>
                <xsd:element ref="ns3:MediaServiceGenerationTime" minOccurs="0"/>
                <xsd:element ref="ns3:MediaServiceEventHashCod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06201fd-a72a-453e-939d-74e831728dba" elementFormDefault="qualified">
    <xsd:import namespace="http://schemas.microsoft.com/office/2006/documentManagement/types"/>
    <xsd:import namespace="http://schemas.microsoft.com/office/infopath/2007/PartnerControls"/>
    <xsd:element name="_dlc_DocId" ma:index="8" nillable="true" ma:displayName="Document ID Value" ma:description="The value of the document ID assigned to this item." ma:indexed="true" ma:internalName="_dlc_DocId" ma:readOnly="true">
      <xsd:simpleType>
        <xsd:restriction base="dms:Text"/>
      </xsd:simpleType>
    </xsd:element>
    <xsd:element name="_dlc_DocIdUrl" ma:index="9" nillable="true" ma:displayName="Document ID" ma:description="Permanent link to this document." ma:hidden="true" ma:internalName="_dlc_DocIdUrl" ma:readOnly="tru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_dlc_DocIdPersistId" ma:index="10" nillable="true" ma:displayName="Persist ID" ma:description="Keep ID on add." ma:hidden="true" ma:internalName="_dlc_DocIdPersistId" ma:readOnly="true">
      <xsd:simpleType>
        <xsd:restriction base="dms:Boolean"/>
      </xsd:simpleType>
    </xsd:element>
    <xsd:element name="TaxCatchAll" ma:index="17" nillable="true" ma:displayName="Taxonomy Catch All Column" ma:hidden="true" ma:list="{d29501d3-f28e-4a7c-8be3-6c0edf1e221c}" ma:internalName="TaxCatchAll" ma:showField="CatchAllData" ma:web="f06201fd-a72a-453e-939d-74e831728dba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bd2e3da-472d-451e-b1ee-a99a9d805d86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1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2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3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ateTaken" ma:index="14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6" nillable="true" ma:taxonomy="true" ma:internalName="lcf76f155ced4ddcb4097134ff3c332f" ma:taxonomyFieldName="MediaServiceImageTags" ma:displayName="Image Tags" ma:readOnly="false" ma:fieldId="{5cf76f15-5ced-4ddc-b409-7134ff3c332f}" ma:taxonomyMulti="true" ma:sspId="49bd3204-f89f-4a18-bb5a-4aea55afdddb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9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20" nillable="true" ma:displayName="MediaServiceEventHashCode" ma:hidden="true" ma:internalName="MediaServiceEventHashCode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4.xml><?xml version="1.0" encoding="utf-8"?>
<?mso-contentType ?>
<spe:Receivers xmlns:spe="http://schemas.microsoft.com/sharepoint/events">
  <Receiver>
    <Name>Document ID Generator</Name>
    <Synchronization>Synchronous</Synchronization>
    <Type>10001</Type>
    <SequenceNumber>1000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10002</Type>
    <SequenceNumber>1001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10004</Type>
    <SequenceNumber>1002</SequenceNumber>
    <Url/>
    <Assembly>Microsoft.Office.DocumentManagement, Version=16.0.0.0, Culture=neutral, PublicKeyToken=71e9bce111e9429c</Assembly>
    <Class>Microsoft.Office.DocumentManagement.Internal.DocIdHandler</Class>
    <Data/>
    <Filter/>
  </Receiver>
  <Receiver>
    <Name>Document ID Generator</Name>
    <Synchronization>Synchronous</Synchronization>
    <Type>10006</Type>
    <SequenceNumber>1003</SequenceNumber>
    <Url/>
    <Assembly>Microsoft.Office.DocumentManagement, Version=16.0.0.0, Culture=neutral, PublicKeyToken=71e9bce111e9429c</Assembly>
    <Class>Microsoft.Office.DocumentManagement.Internal.DocIdHandler</Class>
    <Data/>
    <Filter/>
  </Receiver>
</spe:Receivers>
</file>

<file path=customXml/itemProps1.xml><?xml version="1.0" encoding="utf-8"?>
<ds:datastoreItem xmlns:ds="http://schemas.openxmlformats.org/officeDocument/2006/customXml" ds:itemID="{E4FA900F-8E1D-4581-8289-191A75E226C1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4F047A20-002D-4AB8-ABB3-0B21AF86A9E8}">
  <ds:schemaRefs>
    <ds:schemaRef ds:uri="http://schemas.microsoft.com/office/2006/metadata/properties"/>
    <ds:schemaRef ds:uri="http://purl.org/dc/elements/1.1/"/>
    <ds:schemaRef ds:uri="4aed504c-ebe7-463e-82c7-15fe6339b33a"/>
    <ds:schemaRef ds:uri="454ff3c7-bf6c-4573-850b-dc1564d2356c"/>
    <ds:schemaRef ds:uri="http://purl.org/dc/terms/"/>
    <ds:schemaRef ds:uri="http://schemas.microsoft.com/office/infopath/2007/PartnerControls"/>
    <ds:schemaRef ds:uri="http://schemas.microsoft.com/office/2006/documentManagement/types"/>
    <ds:schemaRef ds:uri="http://schemas.openxmlformats.org/package/2006/metadata/core-properties"/>
    <ds:schemaRef ds:uri="http://www.w3.org/XML/1998/namespace"/>
    <ds:schemaRef ds:uri="http://purl.org/dc/dcmitype/"/>
    <ds:schemaRef ds:uri="f06201fd-a72a-453e-939d-74e831728dba"/>
    <ds:schemaRef ds:uri="4bd2e3da-472d-451e-b1ee-a99a9d805d86"/>
  </ds:schemaRefs>
</ds:datastoreItem>
</file>

<file path=customXml/itemProps3.xml><?xml version="1.0" encoding="utf-8"?>
<ds:datastoreItem xmlns:ds="http://schemas.openxmlformats.org/officeDocument/2006/customXml" ds:itemID="{2CAF99CF-A0E5-47FF-BEF0-C33A9DD21070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f06201fd-a72a-453e-939d-74e831728dba"/>
    <ds:schemaRef ds:uri="4bd2e3da-472d-451e-b1ee-a99a9d805d86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4.xml><?xml version="1.0" encoding="utf-8"?>
<ds:datastoreItem xmlns:ds="http://schemas.openxmlformats.org/officeDocument/2006/customXml" ds:itemID="{7F47E3CC-1655-43ED-9CFF-DA95B6DC41CA}">
  <ds:schemaRefs>
    <ds:schemaRef ds:uri="http://schemas.microsoft.com/sharepoint/event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209</TotalTime>
  <Words>528</Words>
  <Application>Microsoft Office PowerPoint</Application>
  <PresentationFormat>Custom</PresentationFormat>
  <Paragraphs>60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0" baseType="lpstr">
      <vt:lpstr>Arial</vt:lpstr>
      <vt:lpstr>Calibri</vt:lpstr>
      <vt:lpstr>SassoonPrimaryInfant</vt:lpstr>
      <vt:lpstr>SassoonPrimaryType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Ruth Bosomworth</dc:creator>
  <cp:lastModifiedBy>F Esat</cp:lastModifiedBy>
  <cp:revision>26</cp:revision>
  <dcterms:created xsi:type="dcterms:W3CDTF">2022-03-08T17:50:39Z</dcterms:created>
  <dcterms:modified xsi:type="dcterms:W3CDTF">2025-09-10T09:39:53Z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0x010100CCA5483E7D694B4B9759AC553009FDE4</vt:lpwstr>
  </property>
  <property fmtid="{D5CDD505-2E9C-101B-9397-08002B2CF9AE}" pid="3" name="MediaServiceImageTags">
    <vt:lpwstr/>
  </property>
  <property fmtid="{D5CDD505-2E9C-101B-9397-08002B2CF9AE}" pid="4" name="_dlc_DocIdItemGuid">
    <vt:lpwstr>d530ba9e-114c-45fd-963b-ec2696538f82</vt:lpwstr>
  </property>
</Properties>
</file>